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6" r:id="rId2"/>
    <p:sldId id="271" r:id="rId3"/>
    <p:sldId id="286" r:id="rId4"/>
    <p:sldId id="263" r:id="rId5"/>
    <p:sldId id="290" r:id="rId6"/>
    <p:sldId id="287" r:id="rId7"/>
    <p:sldId id="284" r:id="rId8"/>
    <p:sldId id="291" r:id="rId9"/>
    <p:sldId id="283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1" autoAdjust="0"/>
    <p:restoredTop sz="94660"/>
  </p:normalViewPr>
  <p:slideViewPr>
    <p:cSldViewPr>
      <p:cViewPr varScale="1">
        <p:scale>
          <a:sx n="94" d="100"/>
          <a:sy n="94" d="100"/>
        </p:scale>
        <p:origin x="864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1FBF3-0C6C-4D3C-B06D-A6A4BAE08B18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4F36E8-4837-4643-BFEF-F354824792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438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49A44-9776-4975-A724-FC2AF39A0DA0}" type="datetime1">
              <a:rPr lang="fr-FR" smtClean="0"/>
              <a:t>17/09/2026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A3C0-FD0E-4E9C-9E33-7A5311A9E77C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70B0-8613-4F5F-B2B7-B732254943B4}" type="datetime1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A3C0-FD0E-4E9C-9E33-7A5311A9E7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8BBF4-B2DE-473D-8DBE-99E405D437A9}" type="datetime1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315A3C0-FD0E-4E9C-9E33-7A5311A9E77C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CA439-E773-46D0-B93D-4529E9CE1C8A}" type="datetime1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A3C0-FD0E-4E9C-9E33-7A5311A9E7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4AE8F-C3ED-4844-9341-B4855D48B8D9}" type="datetime1">
              <a:rPr lang="fr-FR" smtClean="0"/>
              <a:t>17/09/2026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A3C0-FD0E-4E9C-9E33-7A5311A9E7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26C6-04E5-4BB4-BAD3-6D60BEF6A74F}" type="datetime1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A3C0-FD0E-4E9C-9E33-7A5311A9E7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1F888-8774-4D8A-86EA-33D15CBB0217}" type="datetime1">
              <a:rPr lang="fr-FR" smtClean="0"/>
              <a:t>17/09/2026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A3C0-FD0E-4E9C-9E33-7A5311A9E7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C8BFC-4970-4F37-ABEC-3C0BCC2C3022}" type="datetime1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A3C0-FD0E-4E9C-9E33-7A5311A9E7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89899-FAB1-42E4-A7F6-98C9C45016BE}" type="datetime1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A3C0-FD0E-4E9C-9E33-7A5311A9E7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96432-DF9F-49C5-B102-2F71B7909CA1}" type="datetime1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A3C0-FD0E-4E9C-9E33-7A5311A9E7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60269-9FE3-4690-B44E-5E263C597321}" type="datetime1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A3C0-FD0E-4E9C-9E33-7A5311A9E77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1F14EA9-A4C2-4CA1-95CF-B005CA9AE22F}" type="datetime1">
              <a:rPr lang="fr-FR" smtClean="0"/>
              <a:t>17/09/2026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315A3C0-FD0E-4E9C-9E33-7A5311A9E77C}" type="slidenum">
              <a:rPr lang="fr-FR" smtClean="0"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rlz.fr/nRWE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hyperlink" Target="https://comptecarbone.cc/" TargetMode="Externa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arbometre.com/" TargetMode="External"/><Relationship Id="rId2" Type="http://schemas.openxmlformats.org/officeDocument/2006/relationships/hyperlink" Target="https://comptecarbone.cc/wp-content/uploads/2026/01/CarboneViteFait2025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osgestesclimat.fr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oink.eu/" TargetMode="External"/><Relationship Id="rId2" Type="http://schemas.openxmlformats.org/officeDocument/2006/relationships/hyperlink" Target="https://comptecarbone.cc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s://agencecarbone.fr/objections" TargetMode="External"/><Relationship Id="rId4" Type="http://schemas.openxmlformats.org/officeDocument/2006/relationships/hyperlink" Target="https://fr.wikipedia.org/wiki/Compte_carbon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59380" y="1316360"/>
            <a:ext cx="8229600" cy="1274440"/>
          </a:xfrm>
        </p:spPr>
        <p:txBody>
          <a:bodyPr>
            <a:normAutofit fontScale="90000"/>
          </a:bodyPr>
          <a:lstStyle/>
          <a:p>
            <a:r>
              <a:rPr lang="fr-FR" dirty="0"/>
              <a:t>Sortir du chaos climatique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A3C0-FD0E-4E9C-9E33-7A5311A9E77C}" type="slidenum">
              <a:rPr lang="fr-FR" smtClean="0"/>
              <a:t>1</a:t>
            </a:fld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1520" y="2780928"/>
            <a:ext cx="8712968" cy="1486274"/>
          </a:xfrm>
        </p:spPr>
        <p:txBody>
          <a:bodyPr>
            <a:normAutofit fontScale="92500" lnSpcReduction="10000"/>
          </a:bodyPr>
          <a:lstStyle/>
          <a:p>
            <a:r>
              <a:rPr lang="fr-FR" sz="3600" dirty="0"/>
              <a:t>Moi c’est Armel Prieur, je suis retraité de l’industrie puis du Conseil européen à Bruxelles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0624F5D-5FA8-407B-B2D1-0E84889A8A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37" y="259633"/>
            <a:ext cx="1230463" cy="980669"/>
          </a:xfrm>
          <a:prstGeom prst="rect">
            <a:avLst/>
          </a:prstGeom>
        </p:spPr>
      </p:pic>
      <p:sp>
        <p:nvSpPr>
          <p:cNvPr id="6" name="Sous-titre 2">
            <a:extLst>
              <a:ext uri="{FF2B5EF4-FFF2-40B4-BE49-F238E27FC236}">
                <a16:creationId xmlns:a16="http://schemas.microsoft.com/office/drawing/2014/main" id="{C4770D4B-33ED-4CA8-8D89-7D31CC7DCC31}"/>
              </a:ext>
            </a:extLst>
          </p:cNvPr>
          <p:cNvSpPr txBox="1">
            <a:spLocks/>
          </p:cNvSpPr>
          <p:nvPr/>
        </p:nvSpPr>
        <p:spPr>
          <a:xfrm>
            <a:off x="176837" y="4322212"/>
            <a:ext cx="8712968" cy="234714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dirty="0"/>
              <a:t>Je préside l’asso pour l’emploi sans carbone escape-jobs.fr</a:t>
            </a:r>
            <a:br>
              <a:rPr lang="fr-FR" sz="3600" dirty="0"/>
            </a:br>
            <a:r>
              <a:rPr lang="fr-FR" sz="3600" dirty="0"/>
              <a:t>et l’alliance du compte carbone, le mécanisme de dotation de monnaie carbone à tous citoyens qui baisserait de 6% par an… </a:t>
            </a:r>
          </a:p>
        </p:txBody>
      </p:sp>
    </p:spTree>
    <p:extLst>
      <p:ext uri="{BB962C8B-B14F-4D97-AF65-F5344CB8AC3E}">
        <p14:creationId xmlns:p14="http://schemas.microsoft.com/office/powerpoint/2010/main" val="395524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B4AD6-B21C-4060-800B-94D667A13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Cinq effets catastrophiques du réchauffement climatique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B4953E-A2B9-4FBE-8C9B-9AEA142EA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13" y="2276872"/>
            <a:ext cx="2900076" cy="19983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2DA64A-77BA-45BB-A020-4D53B93CE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828" y="2348880"/>
            <a:ext cx="3181080" cy="16995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C5F3C2-07BE-4F04-B345-BD0396525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577" y="4369384"/>
            <a:ext cx="3788224" cy="18679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968C0B-3A39-45A0-A7D3-CB82339403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8012" y="1965832"/>
            <a:ext cx="2184108" cy="209404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FB2663-F467-4F76-8F10-40AEA99E5E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500" y="4369384"/>
            <a:ext cx="3876510" cy="186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8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B7E412-1D19-4515-8BFF-FBED912BD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NASA étudie les pertes de capacités humaines sous CO</a:t>
            </a:r>
            <a:r>
              <a:rPr lang="fr-FR" baseline="-25000" dirty="0"/>
              <a:t>2</a:t>
            </a:r>
            <a:r>
              <a:rPr lang="fr-FR" dirty="0"/>
              <a:t>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D46B8B7-70A8-46B9-92AB-1B574D383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162" y="2366010"/>
            <a:ext cx="2177863" cy="14849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BF77D5-6EA0-46BE-B5A8-C804867FEFAA}"/>
              </a:ext>
            </a:extLst>
          </p:cNvPr>
          <p:cNvSpPr/>
          <p:nvPr/>
        </p:nvSpPr>
        <p:spPr>
          <a:xfrm>
            <a:off x="6038451" y="5526859"/>
            <a:ext cx="286502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50" dirty="0"/>
              <a:t>Source Allen </a:t>
            </a:r>
            <a:r>
              <a:rPr lang="fr-FR" sz="1350" dirty="0">
                <a:highlight>
                  <a:srgbClr val="FFFF00"/>
                </a:highlight>
                <a:hlinkClick r:id="rId3"/>
              </a:rPr>
              <a:t>https://urlz.fr/nRWE</a:t>
            </a:r>
            <a:r>
              <a:rPr lang="fr-FR" sz="1350" dirty="0"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75DCABC-D605-4D80-9C4C-157A122E66A9}"/>
              </a:ext>
            </a:extLst>
          </p:cNvPr>
          <p:cNvSpPr txBox="1"/>
          <p:nvPr/>
        </p:nvSpPr>
        <p:spPr>
          <a:xfrm>
            <a:off x="240528" y="2658221"/>
            <a:ext cx="300885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/>
              <a:t>Les effets de la concentration du dioxyde de carbone sur le cerveau sont étudiés depuis longtemps pour les milieux confinés, Joseph Allen démontre qu'une augmentation de 600 à 1000 ppm génère une perte de 21% de nos capacités cognitives (mémorisation, vitesse de réaction, capacités de reconnaissance...). </a:t>
            </a:r>
            <a:endParaRPr lang="fr-FR" sz="2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D5CD96B-706E-422A-B519-B8B9A185FBD6}"/>
              </a:ext>
            </a:extLst>
          </p:cNvPr>
          <p:cNvSpPr txBox="1"/>
          <p:nvPr/>
        </p:nvSpPr>
        <p:spPr>
          <a:xfrm>
            <a:off x="5623561" y="2486273"/>
            <a:ext cx="322652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/>
              <a:t>Des études répertoriées par le GIEC ont calculé que nous pourrions atteindre 550 ppm CO</a:t>
            </a:r>
            <a:r>
              <a:rPr lang="fr-FR" sz="1500" baseline="-25000" dirty="0"/>
              <a:t>2</a:t>
            </a:r>
            <a:r>
              <a:rPr lang="fr-FR" sz="1500" dirty="0"/>
              <a:t> en 2050 et 1000 en 2100 dans l'atmosphère de la terre. Nous pourrions subir une perte moyenne de 15% de nos capacités cognitives selon Rob Hopkins qui les cite page 79 dans "</a:t>
            </a:r>
            <a:r>
              <a:rPr lang="fr-FR" sz="1500" i="1" dirty="0"/>
              <a:t>Et si...</a:t>
            </a:r>
            <a:r>
              <a:rPr lang="fr-FR" sz="1500" dirty="0"/>
              <a:t>" 2020, Actes sud.</a:t>
            </a:r>
            <a:endParaRPr lang="fr-FR" sz="2700" dirty="0"/>
          </a:p>
        </p:txBody>
      </p:sp>
    </p:spTree>
    <p:extLst>
      <p:ext uri="{BB962C8B-B14F-4D97-AF65-F5344CB8AC3E}">
        <p14:creationId xmlns:p14="http://schemas.microsoft.com/office/powerpoint/2010/main" val="131036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duotone>
              <a:schemeClr val="bg2">
                <a:shade val="3000"/>
                <a:satMod val="110000"/>
              </a:schemeClr>
              <a:schemeClr val="bg2">
                <a:tint val="60000"/>
                <a:satMod val="42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D578E9-D78B-426C-91DB-664D87046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/>
              <a:t>Visible sur </a:t>
            </a:r>
            <a:r>
              <a:rPr lang="fr-FR" sz="2800" dirty="0">
                <a:highlight>
                  <a:srgbClr val="FFFF00"/>
                </a:highlight>
                <a:hlinkClick r:id="rId5"/>
              </a:rPr>
              <a:t>https://comptecarbone.cc</a:t>
            </a:r>
            <a:r>
              <a:rPr lang="fr-FR" sz="2800" dirty="0"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5" name="CompteCarboneUneMinuteQuarante">
            <a:hlinkClick r:id="" action="ppaction://media"/>
            <a:extLst>
              <a:ext uri="{FF2B5EF4-FFF2-40B4-BE49-F238E27FC236}">
                <a16:creationId xmlns:a16="http://schemas.microsoft.com/office/drawing/2014/main" id="{4802C57B-430E-4D19-864D-9FEDD868940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089" y="1220934"/>
            <a:ext cx="8974407" cy="5048104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704BCB-3C5E-45AD-B514-1E323DEFF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A3C0-FD0E-4E9C-9E33-7A5311A9E77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043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9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59380" y="1316360"/>
            <a:ext cx="8229600" cy="1274440"/>
          </a:xfrm>
        </p:spPr>
        <p:txBody>
          <a:bodyPr>
            <a:normAutofit fontScale="90000"/>
          </a:bodyPr>
          <a:lstStyle/>
          <a:p>
            <a:r>
              <a:rPr lang="fr-FR" dirty="0"/>
              <a:t>Le compte carbone en 3 étapes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A3C0-FD0E-4E9C-9E33-7A5311A9E77C}" type="slidenum">
              <a:rPr lang="fr-FR" smtClean="0"/>
              <a:t>5</a:t>
            </a:fld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1520" y="2780927"/>
            <a:ext cx="5472608" cy="720081"/>
          </a:xfrm>
        </p:spPr>
        <p:txBody>
          <a:bodyPr>
            <a:normAutofit/>
          </a:bodyPr>
          <a:lstStyle/>
          <a:p>
            <a:r>
              <a:rPr lang="fr-FR" sz="3600" dirty="0"/>
              <a:t>1-Une loi d’étiquetage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0624F5D-5FA8-407B-B2D1-0E84889A8A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37" y="259633"/>
            <a:ext cx="1230463" cy="98066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3F3D8C-1C98-49C2-8748-ADF174D16E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429001"/>
            <a:ext cx="1918717" cy="110647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6973EEA-6A79-4638-B4DF-43ABD16A2C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982" y="2780928"/>
            <a:ext cx="2650477" cy="1722810"/>
          </a:xfrm>
          <a:prstGeom prst="rect">
            <a:avLst/>
          </a:prstGeom>
        </p:spPr>
      </p:pic>
      <p:sp>
        <p:nvSpPr>
          <p:cNvPr id="12" name="Sous-titre 2">
            <a:extLst>
              <a:ext uri="{FF2B5EF4-FFF2-40B4-BE49-F238E27FC236}">
                <a16:creationId xmlns:a16="http://schemas.microsoft.com/office/drawing/2014/main" id="{8BEA5226-88E2-463F-A2F3-02BC8B30D525}"/>
              </a:ext>
            </a:extLst>
          </p:cNvPr>
          <p:cNvSpPr txBox="1">
            <a:spLocks/>
          </p:cNvSpPr>
          <p:nvPr/>
        </p:nvSpPr>
        <p:spPr>
          <a:xfrm>
            <a:off x="251520" y="4681592"/>
            <a:ext cx="8640960" cy="720081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dirty="0"/>
              <a:t>2-Une dotation de points carbone pour tous</a:t>
            </a:r>
          </a:p>
        </p:txBody>
      </p:sp>
      <p:sp>
        <p:nvSpPr>
          <p:cNvPr id="13" name="Sous-titre 2">
            <a:extLst>
              <a:ext uri="{FF2B5EF4-FFF2-40B4-BE49-F238E27FC236}">
                <a16:creationId xmlns:a16="http://schemas.microsoft.com/office/drawing/2014/main" id="{6B83D47D-B3F5-4D81-A79E-39A995978599}"/>
              </a:ext>
            </a:extLst>
          </p:cNvPr>
          <p:cNvSpPr txBox="1">
            <a:spLocks/>
          </p:cNvSpPr>
          <p:nvPr/>
        </p:nvSpPr>
        <p:spPr>
          <a:xfrm>
            <a:off x="176836" y="5591800"/>
            <a:ext cx="8715643" cy="72008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600" dirty="0"/>
              <a:t>3-Un référendum pour taux de réduction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3364FB3-A082-4A72-BD8A-45B7D9E448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35" y="3376114"/>
            <a:ext cx="2092139" cy="143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51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C22777-1D82-44D1-AFBF-54F34162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fr-FR" dirty="0"/>
              <a:t>Rire avec Thomas VdB</a:t>
            </a:r>
          </a:p>
        </p:txBody>
      </p:sp>
      <p:pic>
        <p:nvPicPr>
          <p:cNvPr id="5" name="Cartethomasvdb29-8-23">
            <a:hlinkClick r:id="" action="ppaction://media"/>
            <a:extLst>
              <a:ext uri="{FF2B5EF4-FFF2-40B4-BE49-F238E27FC236}">
                <a16:creationId xmlns:a16="http://schemas.microsoft.com/office/drawing/2014/main" id="{6F35F11E-3754-4355-B4B2-C61E5DA23F7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274763"/>
            <a:ext cx="8229600" cy="4629150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692AF1-9CA9-47EF-B5EE-6364320E1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A3C0-FD0E-4E9C-9E33-7A5311A9E77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6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8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CFF282-8600-494D-B3AE-202086DA2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Et mon empreinte carbone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4EF833-238D-4C15-9708-8D5C716B9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271" y="1556792"/>
            <a:ext cx="8229600" cy="1143000"/>
          </a:xfrm>
        </p:spPr>
        <p:txBody>
          <a:bodyPr>
            <a:normAutofit/>
          </a:bodyPr>
          <a:lstStyle/>
          <a:p>
            <a:r>
              <a:rPr lang="fr-FR" sz="2400" dirty="0"/>
              <a:t>Se rendre compte de son empreinte personnelle et familiale par </a:t>
            </a:r>
            <a:r>
              <a:rPr lang="fr-FR" sz="2400" dirty="0">
                <a:hlinkClick r:id="rId2"/>
              </a:rPr>
              <a:t>fiche rapide</a:t>
            </a:r>
            <a:endParaRPr lang="fr-FR" sz="240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9DC974A7-7EFF-47A8-9AC5-21D721DA6F78}"/>
              </a:ext>
            </a:extLst>
          </p:cNvPr>
          <p:cNvSpPr txBox="1">
            <a:spLocks/>
          </p:cNvSpPr>
          <p:nvPr/>
        </p:nvSpPr>
        <p:spPr>
          <a:xfrm>
            <a:off x="593271" y="3009900"/>
            <a:ext cx="8229600" cy="1143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Détailler par l’appli </a:t>
            </a:r>
            <a:r>
              <a:rPr lang="fr-FR" sz="2400" dirty="0">
                <a:hlinkClick r:id="rId3"/>
              </a:rPr>
              <a:t>CARBOMETRE</a:t>
            </a:r>
            <a:endParaRPr lang="fr-FR" sz="2400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BC13E2B8-F39D-4875-AD29-76A755972E09}"/>
              </a:ext>
            </a:extLst>
          </p:cNvPr>
          <p:cNvSpPr txBox="1">
            <a:spLocks/>
          </p:cNvSpPr>
          <p:nvPr/>
        </p:nvSpPr>
        <p:spPr>
          <a:xfrm>
            <a:off x="593271" y="4365104"/>
            <a:ext cx="8229600" cy="1143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Utiliser l’appli « </a:t>
            </a:r>
            <a:r>
              <a:rPr lang="fr-FR" sz="2400" dirty="0">
                <a:hlinkClick r:id="rId4"/>
              </a:rPr>
              <a:t>Nos gestes climat</a:t>
            </a:r>
            <a:r>
              <a:rPr lang="fr-FR" sz="2400" dirty="0"/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3809294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CFF282-8600-494D-B3AE-202086DA2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 trio d’arguments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4EF833-238D-4C15-9708-8D5C716B9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Avec 9000 points carbone ou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Ͼ</a:t>
            </a:r>
            <a:r>
              <a:rPr lang="fr-FR" sz="2400" dirty="0"/>
              <a:t> nous serions 42 millions de français bénéficiaires, seuls les très riches seraient déficitaires.</a:t>
            </a:r>
          </a:p>
          <a:p>
            <a:r>
              <a:rPr lang="fr-FR" sz="2400" dirty="0"/>
              <a:t>Puisque nous devons être à 2t/p/an en 2050, voyons l’effort demandé : comme les fournisseurs auront été obligés de décarboner par l’effet levier, les simulations montrent que 2t en 2050 seraient équivalents* à 6t aujourd’hui…</a:t>
            </a:r>
          </a:p>
          <a:p>
            <a:r>
              <a:rPr lang="fr-FR" sz="2400" dirty="0"/>
              <a:t>Les entreprises seront stimulées par l’étiquetage carbone, poussées à décarboner à qui mieux mieux pour se faire valoir (et garder leurs clients).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B48AB2-D6A4-4148-95BD-2CF031F48D90}"/>
              </a:ext>
            </a:extLst>
          </p:cNvPr>
          <p:cNvSpPr txBox="1"/>
          <p:nvPr/>
        </p:nvSpPr>
        <p:spPr>
          <a:xfrm>
            <a:off x="539552" y="5949280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2"/>
                </a:solidFill>
                <a:highlight>
                  <a:srgbClr val="FFFF00"/>
                </a:highlight>
              </a:rPr>
              <a:t>Débattre ?</a:t>
            </a:r>
          </a:p>
        </p:txBody>
      </p:sp>
    </p:spTree>
    <p:extLst>
      <p:ext uri="{BB962C8B-B14F-4D97-AF65-F5344CB8AC3E}">
        <p14:creationId xmlns:p14="http://schemas.microsoft.com/office/powerpoint/2010/main" val="158099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062C60-0D3D-400D-9294-0612277EC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Je voulais vous alerter et vous rassurer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093A35-2115-4C27-AB3C-61A59A34A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628800"/>
            <a:ext cx="8496944" cy="4036560"/>
          </a:xfrm>
        </p:spPr>
        <p:txBody>
          <a:bodyPr>
            <a:noAutofit/>
          </a:bodyPr>
          <a:lstStyle/>
          <a:p>
            <a:r>
              <a:rPr lang="fr-FR" dirty="0"/>
              <a:t>Des questions ?</a:t>
            </a:r>
          </a:p>
          <a:p>
            <a:r>
              <a:rPr lang="fr-FR" dirty="0"/>
              <a:t>Retrouvez le diaporama sur </a:t>
            </a:r>
            <a:r>
              <a:rPr lang="fr-FR" dirty="0">
                <a:highlight>
                  <a:srgbClr val="FFFF00"/>
                </a:highlight>
                <a:hlinkClick r:id="rId2"/>
              </a:rPr>
              <a:t>https://comptecarbone.cc</a:t>
            </a:r>
            <a:r>
              <a:rPr lang="fr-FR" dirty="0">
                <a:highlight>
                  <a:srgbClr val="FFFF00"/>
                </a:highlight>
              </a:rPr>
              <a:t> </a:t>
            </a:r>
          </a:p>
          <a:p>
            <a:r>
              <a:rPr lang="fr-FR" dirty="0"/>
              <a:t>Le livre des points carbone </a:t>
            </a:r>
            <a:r>
              <a:rPr lang="fr-FR" dirty="0">
                <a:highlight>
                  <a:srgbClr val="FFFF00"/>
                </a:highlight>
                <a:hlinkClick r:id="rId3"/>
              </a:rPr>
              <a:t>https://poink.eu</a:t>
            </a:r>
            <a:r>
              <a:rPr lang="fr-FR" dirty="0">
                <a:highlight>
                  <a:srgbClr val="FFFF00"/>
                </a:highlight>
              </a:rPr>
              <a:t> </a:t>
            </a:r>
          </a:p>
          <a:p>
            <a:r>
              <a:rPr lang="fr-FR" dirty="0"/>
              <a:t>Une description élargie sur </a:t>
            </a:r>
            <a:r>
              <a:rPr lang="fr-FR" dirty="0">
                <a:highlight>
                  <a:srgbClr val="FFFF00"/>
                </a:highlight>
                <a:hlinkClick r:id="rId4"/>
              </a:rPr>
              <a:t>https://fr.wikipedia.org/wiki/Compte_carbone</a:t>
            </a:r>
            <a:r>
              <a:rPr lang="fr-FR" dirty="0">
                <a:highlight>
                  <a:srgbClr val="FFFF00"/>
                </a:highlight>
              </a:rPr>
              <a:t> </a:t>
            </a:r>
          </a:p>
          <a:p>
            <a:r>
              <a:rPr lang="fr-FR" dirty="0"/>
              <a:t>Des objections sur </a:t>
            </a:r>
            <a:r>
              <a:rPr lang="fr-FR" dirty="0">
                <a:highlight>
                  <a:srgbClr val="FFFF00"/>
                </a:highlight>
                <a:hlinkClick r:id="rId5"/>
              </a:rPr>
              <a:t>https://agencecarbone.fr/objections</a:t>
            </a:r>
            <a:r>
              <a:rPr lang="fr-FR" dirty="0">
                <a:highlight>
                  <a:srgbClr val="FFFF00"/>
                </a:highlight>
              </a:rPr>
              <a:t> </a:t>
            </a:r>
          </a:p>
          <a:p>
            <a:endParaRPr lang="fr-FR" dirty="0"/>
          </a:p>
          <a:p>
            <a:r>
              <a:rPr lang="fr-FR" dirty="0"/>
              <a:t>Merci de votre attention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09DD747-6AFB-4CB5-9DA4-7D1072AEDE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37" y="259633"/>
            <a:ext cx="1230463" cy="98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5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Bleu 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122392</TotalTime>
  <Words>413</Words>
  <Application>Microsoft Office PowerPoint</Application>
  <PresentationFormat>Affichage à l'écran (4:3)</PresentationFormat>
  <Paragraphs>35</Paragraphs>
  <Slides>9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Apex</vt:lpstr>
      <vt:lpstr>Sortir du chaos climatique</vt:lpstr>
      <vt:lpstr>Cinq effets catastrophiques du réchauffement climatique</vt:lpstr>
      <vt:lpstr>La NASA étudie les pertes de capacités humaines sous CO2…</vt:lpstr>
      <vt:lpstr>Visible sur https://comptecarbone.cc </vt:lpstr>
      <vt:lpstr>Le compte carbone en 3 étapes</vt:lpstr>
      <vt:lpstr>Rire avec Thomas VdB</vt:lpstr>
      <vt:lpstr>Et mon empreinte carbone ?</vt:lpstr>
      <vt:lpstr>Le trio d’arguments</vt:lpstr>
      <vt:lpstr>Je voulais vous alerter et vous rassurer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Sortir du chaos climatique ?</dc:title>
  <dc:creator>Armel</dc:creator>
  <cp:lastModifiedBy>Armel</cp:lastModifiedBy>
  <cp:revision>65</cp:revision>
  <dcterms:created xsi:type="dcterms:W3CDTF">2021-09-29T21:49:35Z</dcterms:created>
  <dcterms:modified xsi:type="dcterms:W3CDTF">2026-09-17T07:09:38Z</dcterms:modified>
</cp:coreProperties>
</file>