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58" r:id="rId3"/>
    <p:sldId id="259" r:id="rId4"/>
    <p:sldId id="260" r:id="rId5"/>
    <p:sldId id="264" r:id="rId6"/>
    <p:sldId id="262" r:id="rId7"/>
    <p:sldId id="261" r:id="rId8"/>
    <p:sldId id="265" r:id="rId9"/>
    <p:sldId id="266" r:id="rId10"/>
    <p:sldId id="271" r:id="rId11"/>
    <p:sldId id="286" r:id="rId12"/>
    <p:sldId id="263" r:id="rId13"/>
    <p:sldId id="281" r:id="rId14"/>
    <p:sldId id="290" r:id="rId15"/>
    <p:sldId id="287" r:id="rId16"/>
    <p:sldId id="289" r:id="rId17"/>
    <p:sldId id="284" r:id="rId18"/>
    <p:sldId id="282" r:id="rId19"/>
    <p:sldId id="283" r:id="rId20"/>
    <p:sldId id="288" r:id="rId21"/>
    <p:sldId id="257" r:id="rId2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59" autoAdjust="0"/>
    <p:restoredTop sz="94660"/>
  </p:normalViewPr>
  <p:slideViewPr>
    <p:cSldViewPr>
      <p:cViewPr varScale="1">
        <p:scale>
          <a:sx n="94" d="100"/>
          <a:sy n="94" d="100"/>
        </p:scale>
        <p:origin x="859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E1FBF3-0C6C-4D3C-B06D-A6A4BAE08B18}" type="datetimeFigureOut">
              <a:rPr lang="fr-FR" smtClean="0"/>
              <a:t>14/03/2026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4F36E8-4837-4643-BFEF-F354824792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3438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49A44-9776-4975-A724-FC2AF39A0DA0}" type="datetime1">
              <a:rPr lang="fr-FR" smtClean="0"/>
              <a:t>14/03/2026</a:t>
            </a:fld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A3C0-FD0E-4E9C-9E33-7A5311A9E77C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/>
              <a:t>Modifiez le style des sous-titres du masque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96432-DF9F-49C5-B102-2F71B7909CA1}" type="datetime1">
              <a:rPr lang="fr-FR" smtClean="0"/>
              <a:t>14/03/2026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A3C0-FD0E-4E9C-9E33-7A5311A9E77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60269-9FE3-4690-B44E-5E263C597321}" type="datetime1">
              <a:rPr lang="fr-FR" smtClean="0"/>
              <a:t>14/03/2026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A3C0-FD0E-4E9C-9E33-7A5311A9E77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70B0-8613-4F5F-B2B7-B732254943B4}" type="datetime1">
              <a:rPr lang="fr-FR" smtClean="0"/>
              <a:t>14/03/2026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A3C0-FD0E-4E9C-9E33-7A5311A9E77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8BBF4-B2DE-473D-8DBE-99E405D437A9}" type="datetime1">
              <a:rPr lang="fr-FR" smtClean="0"/>
              <a:t>14/03/2026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5315A3C0-FD0E-4E9C-9E33-7A5311A9E77C}" type="slidenum">
              <a:rPr lang="fr-FR" smtClean="0"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CA439-E773-46D0-B93D-4529E9CE1C8A}" type="datetime1">
              <a:rPr lang="fr-FR" smtClean="0"/>
              <a:t>14/03/2026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A3C0-FD0E-4E9C-9E33-7A5311A9E77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4AE8F-C3ED-4844-9341-B4855D48B8D9}" type="datetime1">
              <a:rPr lang="fr-FR" smtClean="0"/>
              <a:t>14/03/2026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A3C0-FD0E-4E9C-9E33-7A5311A9E77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26C6-04E5-4BB4-BAD3-6D60BEF6A74F}" type="datetime1">
              <a:rPr lang="fr-FR" smtClean="0"/>
              <a:t>14/03/2026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A3C0-FD0E-4E9C-9E33-7A5311A9E77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1F888-8774-4D8A-86EA-33D15CBB0217}" type="datetime1">
              <a:rPr lang="fr-FR" smtClean="0"/>
              <a:t>14/03/2026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A3C0-FD0E-4E9C-9E33-7A5311A9E77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C8BFC-4970-4F37-ABEC-3C0BCC2C3022}" type="datetime1">
              <a:rPr lang="fr-FR" smtClean="0"/>
              <a:t>14/03/2026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A3C0-FD0E-4E9C-9E33-7A5311A9E77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fr-FR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Cliquez sur l'icône pour ajouter une image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89899-FAB1-42E4-A7F6-98C9C45016BE}" type="datetime1">
              <a:rPr lang="fr-FR" smtClean="0"/>
              <a:t>14/03/2026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A3C0-FD0E-4E9C-9E33-7A5311A9E77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/>
              <a:t>Modifiez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1F14EA9-A4C2-4CA1-95CF-B005CA9AE22F}" type="datetime1">
              <a:rPr lang="fr-FR" smtClean="0"/>
              <a:t>14/03/2026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315A3C0-FD0E-4E9C-9E33-7A5311A9E77C}" type="slidenum">
              <a:rPr lang="fr-FR" smtClean="0"/>
              <a:t>‹N°›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urlz.fr/nRWE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hyperlink" Target="https://comptecarbone.cc/" TargetMode="External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loipoidscarbone.fr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poink.eu/" TargetMode="External"/><Relationship Id="rId2" Type="http://schemas.openxmlformats.org/officeDocument/2006/relationships/hyperlink" Target="https://comptecarbone.cc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s://agencecarbone.fr/objections" TargetMode="External"/><Relationship Id="rId4" Type="http://schemas.openxmlformats.org/officeDocument/2006/relationships/hyperlink" Target="https://fr.wikipedia.org/wiki/Compte_carbone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teliertuffery.com/" TargetMode="External"/><Relationship Id="rId2" Type="http://schemas.openxmlformats.org/officeDocument/2006/relationships/hyperlink" Target="https://1083.fr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Sortir du chaos climatique ?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A3C0-FD0E-4E9C-9E33-7A5311A9E77C}" type="slidenum">
              <a:rPr lang="fr-FR" smtClean="0"/>
              <a:t>1</a:t>
            </a:fld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sz="3600" dirty="0"/>
              <a:t>Par le compte carbone ? </a:t>
            </a:r>
          </a:p>
          <a:p>
            <a:r>
              <a:rPr lang="fr-FR" sz="3600" dirty="0"/>
              <a:t>Est-ce juste ?</a:t>
            </a:r>
          </a:p>
          <a:p>
            <a:r>
              <a:rPr lang="fr-FR" sz="3600" dirty="0"/>
              <a:t>Est-ce nécessaire ?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0624F5D-5FA8-407B-B2D1-0E84889A8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37" y="259633"/>
            <a:ext cx="1230463" cy="98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361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2B4AD6-B21C-4060-800B-94D667A13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Cinq effets catastrophiques du réchauffement climatique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3B4953E-A2B9-4FBE-8C9B-9AEA142EA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113" y="2276872"/>
            <a:ext cx="2900076" cy="199831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22DA64A-77BA-45BB-A020-4D53B93CE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8828" y="2348880"/>
            <a:ext cx="3181080" cy="169958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CC5F3C2-07BE-4F04-B345-BD03965252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8577" y="4369384"/>
            <a:ext cx="3788224" cy="18679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C968C0B-3A39-45A0-A7D3-CB82339403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8012" y="1965832"/>
            <a:ext cx="2184108" cy="209404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3FB2663-F467-4F76-8F10-40AEA99E5E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500" y="4369384"/>
            <a:ext cx="3876510" cy="186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8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B7E412-1D19-4515-8BFF-FBED912BD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La NASA étudie les pertes de capacités humaines sous CO</a:t>
            </a:r>
            <a:r>
              <a:rPr lang="fr-FR" baseline="-25000" dirty="0"/>
              <a:t>2</a:t>
            </a:r>
            <a:r>
              <a:rPr lang="fr-FR" dirty="0"/>
              <a:t>…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D46B8B7-70A8-46B9-92AB-1B574D383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162" y="2366010"/>
            <a:ext cx="2177863" cy="14849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BBF77D5-6EA0-46BE-B5A8-C804867FEFAA}"/>
              </a:ext>
            </a:extLst>
          </p:cNvPr>
          <p:cNvSpPr/>
          <p:nvPr/>
        </p:nvSpPr>
        <p:spPr>
          <a:xfrm>
            <a:off x="6038451" y="5526859"/>
            <a:ext cx="286502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350" dirty="0"/>
              <a:t>Source Allen </a:t>
            </a:r>
            <a:r>
              <a:rPr lang="fr-FR" sz="1350" dirty="0">
                <a:highlight>
                  <a:srgbClr val="FFFF00"/>
                </a:highlight>
                <a:hlinkClick r:id="rId3"/>
              </a:rPr>
              <a:t>https://urlz.fr/nRWE</a:t>
            </a:r>
            <a:r>
              <a:rPr lang="fr-FR" sz="1350" dirty="0">
                <a:highlight>
                  <a:srgbClr val="FFFF00"/>
                </a:highlight>
              </a:rPr>
              <a:t>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75DCABC-D605-4D80-9C4C-157A122E66A9}"/>
              </a:ext>
            </a:extLst>
          </p:cNvPr>
          <p:cNvSpPr txBox="1"/>
          <p:nvPr/>
        </p:nvSpPr>
        <p:spPr>
          <a:xfrm>
            <a:off x="240528" y="2658221"/>
            <a:ext cx="3008858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/>
              <a:t>Les effets de la concentration du dioxyde de carbone sur le cerveau sont étudiés depuis longtemps pour les milieux confinés, Joseph Allen démontre qu'une augmentation de 600 à 1000 ppm génère une perte de 21% de nos capacités cognitives (mémorisation, vitesse de réaction, capacités de reconnaissance...). </a:t>
            </a:r>
            <a:endParaRPr lang="fr-FR" sz="24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D5CD96B-706E-422A-B519-B8B9A185FBD6}"/>
              </a:ext>
            </a:extLst>
          </p:cNvPr>
          <p:cNvSpPr txBox="1"/>
          <p:nvPr/>
        </p:nvSpPr>
        <p:spPr>
          <a:xfrm>
            <a:off x="5623561" y="2486273"/>
            <a:ext cx="322652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/>
              <a:t>Des études répertoriées par le GIEC ont calculé que nous pourrions atteindre 550 ppm CO</a:t>
            </a:r>
            <a:r>
              <a:rPr lang="fr-FR" sz="1500" baseline="-25000" dirty="0"/>
              <a:t>2</a:t>
            </a:r>
            <a:r>
              <a:rPr lang="fr-FR" sz="1500" dirty="0"/>
              <a:t> en 2050 et 1000 en 2100 dans l'atmosphère de la terre. Nous pourrions subir une perte moyenne de 15% de nos capacités cognitives selon Rob Hopkins qui les cite page 79 dans "</a:t>
            </a:r>
            <a:r>
              <a:rPr lang="fr-FR" sz="1500" i="1" dirty="0"/>
              <a:t>Et si...</a:t>
            </a:r>
            <a:r>
              <a:rPr lang="fr-FR" sz="1500" dirty="0"/>
              <a:t>" 2020, Actes sud.</a:t>
            </a:r>
            <a:endParaRPr lang="fr-FR" sz="2700" dirty="0"/>
          </a:p>
        </p:txBody>
      </p:sp>
    </p:spTree>
    <p:extLst>
      <p:ext uri="{BB962C8B-B14F-4D97-AF65-F5344CB8AC3E}">
        <p14:creationId xmlns:p14="http://schemas.microsoft.com/office/powerpoint/2010/main" val="131036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duotone>
              <a:schemeClr val="bg2">
                <a:shade val="3000"/>
                <a:satMod val="110000"/>
              </a:schemeClr>
              <a:schemeClr val="bg2">
                <a:tint val="60000"/>
                <a:satMod val="42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D578E9-D78B-426C-91DB-664D87046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800" dirty="0"/>
              <a:t>Visible sur </a:t>
            </a:r>
            <a:r>
              <a:rPr lang="fr-FR" sz="2800" dirty="0">
                <a:highlight>
                  <a:srgbClr val="FFFF00"/>
                </a:highlight>
                <a:hlinkClick r:id="rId5"/>
              </a:rPr>
              <a:t>https://comptecarbone.cc</a:t>
            </a:r>
            <a:r>
              <a:rPr lang="fr-FR" sz="2800" dirty="0">
                <a:highlight>
                  <a:srgbClr val="FFFF00"/>
                </a:highlight>
              </a:rPr>
              <a:t> </a:t>
            </a:r>
          </a:p>
        </p:txBody>
      </p:sp>
      <p:pic>
        <p:nvPicPr>
          <p:cNvPr id="5" name="CompteCarboneUneMinuteQuarante">
            <a:hlinkClick r:id="" action="ppaction://media"/>
            <a:extLst>
              <a:ext uri="{FF2B5EF4-FFF2-40B4-BE49-F238E27FC236}">
                <a16:creationId xmlns:a16="http://schemas.microsoft.com/office/drawing/2014/main" id="{4802C57B-430E-4D19-864D-9FEDD868940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089" y="1220934"/>
            <a:ext cx="8974407" cy="5048104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7704BCB-3C5E-45AD-B514-1E323DEFF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A3C0-FD0E-4E9C-9E33-7A5311A9E77C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043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9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988D26-87AC-4434-BF50-DD5CA9B6E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Comment mettre en œuvre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E599D5F-D43C-41C2-BCD9-95134FBE1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097" y="2058931"/>
            <a:ext cx="3385117" cy="210791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D561C72-D03E-4C66-A349-55EDBB75643B}"/>
              </a:ext>
            </a:extLst>
          </p:cNvPr>
          <p:cNvSpPr txBox="1"/>
          <p:nvPr/>
        </p:nvSpPr>
        <p:spPr>
          <a:xfrm>
            <a:off x="277586" y="1556792"/>
            <a:ext cx="23514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Une décision gouvernementale ne suffirait pas à garantir 30 ans de </a:t>
            </a:r>
            <a:r>
              <a:rPr lang="fr-FR" sz="2000" dirty="0"/>
              <a:t>comptage</a:t>
            </a:r>
            <a:r>
              <a:rPr lang="fr-FR" dirty="0"/>
              <a:t> rétrécissant du carbone.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55C303B-2A09-4596-AD6A-94FEBB7E2BC5}"/>
              </a:ext>
            </a:extLst>
          </p:cNvPr>
          <p:cNvSpPr txBox="1"/>
          <p:nvPr/>
        </p:nvSpPr>
        <p:spPr>
          <a:xfrm>
            <a:off x="277586" y="4166842"/>
            <a:ext cx="2743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Nous visons un vote majoritaire des français (référendum à questions emboitées) pour choisir entre taxe carbone et compte carbone par ex.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F4A65A2-C84B-4254-82BC-7CD9EF25380E}"/>
              </a:ext>
            </a:extLst>
          </p:cNvPr>
          <p:cNvSpPr txBox="1"/>
          <p:nvPr/>
        </p:nvSpPr>
        <p:spPr>
          <a:xfrm>
            <a:off x="6123213" y="1425498"/>
            <a:ext cx="274320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Une pédagogie et une consultation citoyenne sont nécessaires en amont de la votation.</a:t>
            </a:r>
          </a:p>
          <a:p>
            <a:pPr algn="ctr"/>
            <a:br>
              <a:rPr lang="fr-FR" sz="2000" dirty="0"/>
            </a:br>
            <a:r>
              <a:rPr lang="fr-FR" sz="2000" dirty="0"/>
              <a:t>Une option de démarrage : l’étiquetage généralisé par </a:t>
            </a:r>
            <a:r>
              <a:rPr lang="fr-FR" sz="2000" dirty="0">
                <a:highlight>
                  <a:srgbClr val="FFFF00"/>
                </a:highlight>
                <a:hlinkClick r:id="rId3"/>
              </a:rPr>
              <a:t>https://loipoidscarbone.fr</a:t>
            </a:r>
            <a:r>
              <a:rPr lang="fr-FR" sz="2000" dirty="0">
                <a:highlight>
                  <a:srgbClr val="FFFF00"/>
                </a:highlight>
              </a:rPr>
              <a:t> </a:t>
            </a:r>
            <a:br>
              <a:rPr lang="fr-FR" sz="2000" dirty="0"/>
            </a:br>
            <a:br>
              <a:rPr lang="fr-FR" sz="2000" dirty="0"/>
            </a:br>
            <a:r>
              <a:rPr lang="fr-FR" sz="2000" dirty="0"/>
              <a:t>Un des avantages est que 68% des français sont gagnants avec 9000 kg de carbone.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5337526-47C4-43C5-AC94-ABF7B355629A}"/>
              </a:ext>
            </a:extLst>
          </p:cNvPr>
          <p:cNvSpPr txBox="1"/>
          <p:nvPr/>
        </p:nvSpPr>
        <p:spPr>
          <a:xfrm>
            <a:off x="3302452" y="4557363"/>
            <a:ext cx="26376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L’option taxe carbone ne tiendrait guère, tellement elle est antisociale et inefficace…</a:t>
            </a:r>
          </a:p>
        </p:txBody>
      </p:sp>
    </p:spTree>
    <p:extLst>
      <p:ext uri="{BB962C8B-B14F-4D97-AF65-F5344CB8AC3E}">
        <p14:creationId xmlns:p14="http://schemas.microsoft.com/office/powerpoint/2010/main" val="315628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59380" y="1316360"/>
            <a:ext cx="8229600" cy="1274440"/>
          </a:xfrm>
        </p:spPr>
        <p:txBody>
          <a:bodyPr>
            <a:normAutofit fontScale="90000"/>
          </a:bodyPr>
          <a:lstStyle/>
          <a:p>
            <a:r>
              <a:rPr lang="fr-FR" dirty="0"/>
              <a:t>Pour résumer : 3 étapes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A3C0-FD0E-4E9C-9E33-7A5311A9E77C}" type="slidenum">
              <a:rPr lang="fr-FR" smtClean="0"/>
              <a:t>14</a:t>
            </a:fld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51520" y="2780927"/>
            <a:ext cx="5472608" cy="720081"/>
          </a:xfrm>
        </p:spPr>
        <p:txBody>
          <a:bodyPr>
            <a:normAutofit/>
          </a:bodyPr>
          <a:lstStyle/>
          <a:p>
            <a:r>
              <a:rPr lang="fr-FR" sz="3600" dirty="0"/>
              <a:t>Une loi d’étiquetage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0624F5D-5FA8-407B-B2D1-0E84889A8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37" y="259633"/>
            <a:ext cx="1230463" cy="98066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A3F3D8C-1C98-49C2-8748-ADF174D16E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429001"/>
            <a:ext cx="1918717" cy="110647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9161231-6318-435C-812D-3A06A0406E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68" y="3429000"/>
            <a:ext cx="1990725" cy="11049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6973EEA-6A79-4638-B4DF-43ABD16A2C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982" y="2780928"/>
            <a:ext cx="2650477" cy="1722810"/>
          </a:xfrm>
          <a:prstGeom prst="rect">
            <a:avLst/>
          </a:prstGeom>
        </p:spPr>
      </p:pic>
      <p:sp>
        <p:nvSpPr>
          <p:cNvPr id="12" name="Sous-titre 2">
            <a:extLst>
              <a:ext uri="{FF2B5EF4-FFF2-40B4-BE49-F238E27FC236}">
                <a16:creationId xmlns:a16="http://schemas.microsoft.com/office/drawing/2014/main" id="{8BEA5226-88E2-463F-A2F3-02BC8B30D525}"/>
              </a:ext>
            </a:extLst>
          </p:cNvPr>
          <p:cNvSpPr txBox="1">
            <a:spLocks/>
          </p:cNvSpPr>
          <p:nvPr/>
        </p:nvSpPr>
        <p:spPr>
          <a:xfrm>
            <a:off x="251520" y="4681592"/>
            <a:ext cx="8640960" cy="72008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dirty="0"/>
              <a:t>Une dotation de points carbone pour tous</a:t>
            </a:r>
          </a:p>
        </p:txBody>
      </p:sp>
      <p:sp>
        <p:nvSpPr>
          <p:cNvPr id="13" name="Sous-titre 2">
            <a:extLst>
              <a:ext uri="{FF2B5EF4-FFF2-40B4-BE49-F238E27FC236}">
                <a16:creationId xmlns:a16="http://schemas.microsoft.com/office/drawing/2014/main" id="{6B83D47D-B3F5-4D81-A79E-39A995978599}"/>
              </a:ext>
            </a:extLst>
          </p:cNvPr>
          <p:cNvSpPr txBox="1">
            <a:spLocks/>
          </p:cNvSpPr>
          <p:nvPr/>
        </p:nvSpPr>
        <p:spPr>
          <a:xfrm>
            <a:off x="176836" y="5591800"/>
            <a:ext cx="8715643" cy="72008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dirty="0"/>
              <a:t>Un référendum pour taux de réduction </a:t>
            </a:r>
          </a:p>
        </p:txBody>
      </p:sp>
    </p:spTree>
    <p:extLst>
      <p:ext uri="{BB962C8B-B14F-4D97-AF65-F5344CB8AC3E}">
        <p14:creationId xmlns:p14="http://schemas.microsoft.com/office/powerpoint/2010/main" val="195651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C22777-1D82-44D1-AFBF-54F34162B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fr-FR" dirty="0"/>
              <a:t>Rire avec Thomas VdB</a:t>
            </a:r>
          </a:p>
        </p:txBody>
      </p:sp>
      <p:pic>
        <p:nvPicPr>
          <p:cNvPr id="5" name="Cartethomasvdb29-8-23">
            <a:hlinkClick r:id="" action="ppaction://media"/>
            <a:extLst>
              <a:ext uri="{FF2B5EF4-FFF2-40B4-BE49-F238E27FC236}">
                <a16:creationId xmlns:a16="http://schemas.microsoft.com/office/drawing/2014/main" id="{6F35F11E-3754-4355-B4B2-C61E5DA23F7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274763"/>
            <a:ext cx="8229600" cy="4629150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A692AF1-9CA9-47EF-B5EE-6364320E1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A3C0-FD0E-4E9C-9E33-7A5311A9E77C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06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59380" y="1316360"/>
            <a:ext cx="8229600" cy="1274440"/>
          </a:xfrm>
        </p:spPr>
        <p:txBody>
          <a:bodyPr>
            <a:normAutofit fontScale="90000"/>
          </a:bodyPr>
          <a:lstStyle/>
          <a:p>
            <a:r>
              <a:rPr lang="fr-FR" dirty="0"/>
              <a:t>Alors voulez-vous une monnaie de freinage ?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A3C0-FD0E-4E9C-9E33-7A5311A9E77C}" type="slidenum">
              <a:rPr lang="fr-FR" smtClean="0"/>
              <a:t>16</a:t>
            </a:fld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33872" y="4595856"/>
            <a:ext cx="8084824" cy="1486273"/>
          </a:xfrm>
        </p:spPr>
        <p:txBody>
          <a:bodyPr>
            <a:normAutofit fontScale="77500" lnSpcReduction="20000"/>
          </a:bodyPr>
          <a:lstStyle/>
          <a:p>
            <a:r>
              <a:rPr lang="fr-FR" sz="3600" dirty="0"/>
              <a:t>Comme tout véhicule, il nous faut autant une pédale de frein qu’une pédale d’accélérateur, un frein au guidon autant que le pédalier pour avancer…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0624F5D-5FA8-407B-B2D1-0E84889A8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37" y="259633"/>
            <a:ext cx="1230463" cy="98066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1E54B09-AAF9-4F16-85DD-91B4AAEAB260}"/>
              </a:ext>
            </a:extLst>
          </p:cNvPr>
          <p:cNvSpPr txBox="1"/>
          <p:nvPr/>
        </p:nvSpPr>
        <p:spPr>
          <a:xfrm>
            <a:off x="4427984" y="6229905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Source https://poink.eu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E9BC777-61A1-4E8C-9CBE-7B0D1B39BA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2718582"/>
            <a:ext cx="1800200" cy="180338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83A6A1E-2A5C-47DF-8305-859E779D3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300" y="2750365"/>
            <a:ext cx="2649631" cy="173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840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CFF282-8600-494D-B3AE-202086DA2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Les trois points les plus positifs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A4EF833-238D-4C15-9708-8D5C716B91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dirty="0"/>
              <a:t>Avec 9000 points carbone ou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Ͼ</a:t>
            </a:r>
            <a:r>
              <a:rPr lang="fr-FR" sz="2400" dirty="0"/>
              <a:t> nous serions 42 millions de français bénéficiaires, seuls les très riches seraient déficitaires.</a:t>
            </a:r>
          </a:p>
          <a:p>
            <a:r>
              <a:rPr lang="fr-FR" sz="2400" dirty="0"/>
              <a:t>Puisque nous devons être à 2t/p/an en 2050, voyons l’effort demandé : comme les fournisseurs auront été obligés de décarboner par l’effet levier, les simulations montrent que 2t en 2050 seraient équivalents* à 6t aujourd’hui…</a:t>
            </a:r>
          </a:p>
          <a:p>
            <a:r>
              <a:rPr lang="fr-FR" sz="2400" dirty="0"/>
              <a:t>Les entreprises seront stimulées par l’étiquetage carbone, poussées à décarboner à qui mieux mieux pour se faire valoir (et garder leurs clients).</a:t>
            </a:r>
          </a:p>
        </p:txBody>
      </p:sp>
    </p:spTree>
    <p:extLst>
      <p:ext uri="{BB962C8B-B14F-4D97-AF65-F5344CB8AC3E}">
        <p14:creationId xmlns:p14="http://schemas.microsoft.com/office/powerpoint/2010/main" val="380929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EF5F96-3B8F-459C-AA84-53C0B4611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274638"/>
            <a:ext cx="6995120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Rejoindre un comité local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39B69A1-9C62-4C3A-8107-B23745396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2711" y="1637140"/>
            <a:ext cx="4186361" cy="4028220"/>
          </a:xfrm>
        </p:spPr>
        <p:txBody>
          <a:bodyPr>
            <a:noAutofit/>
          </a:bodyPr>
          <a:lstStyle/>
          <a:p>
            <a:r>
              <a:rPr lang="fr-FR" sz="2400" dirty="0"/>
              <a:t>Des rôles à partager :</a:t>
            </a:r>
          </a:p>
          <a:p>
            <a:r>
              <a:rPr lang="fr-FR" sz="2400" dirty="0"/>
              <a:t>Proposer un vœu à la municipalité</a:t>
            </a:r>
          </a:p>
          <a:p>
            <a:r>
              <a:rPr lang="fr-FR" sz="2400" dirty="0"/>
              <a:t>Proposer une expérimentation sur dix magasins et cent familles</a:t>
            </a:r>
          </a:p>
          <a:p>
            <a:r>
              <a:rPr lang="fr-FR" sz="2400" dirty="0"/>
              <a:t>Se raccorder à la monnaie locale</a:t>
            </a:r>
          </a:p>
          <a:p>
            <a:r>
              <a:rPr lang="fr-FR" sz="2400" dirty="0"/>
              <a:t>Communiquer avec les médias</a:t>
            </a:r>
          </a:p>
          <a:p>
            <a:r>
              <a:rPr lang="fr-FR" sz="2400" dirty="0"/>
              <a:t>Proposer des débats intergénérationnels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61F4F3-0388-460B-A608-19F627954307}"/>
              </a:ext>
            </a:extLst>
          </p:cNvPr>
          <p:cNvSpPr/>
          <p:nvPr/>
        </p:nvSpPr>
        <p:spPr>
          <a:xfrm>
            <a:off x="5197557" y="1337058"/>
            <a:ext cx="3468695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350" dirty="0"/>
              <a:t>Source https://agencecarbone.fr/ici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947F7DC-EAB5-4185-B1FF-590032A78B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37" y="259633"/>
            <a:ext cx="1230463" cy="98066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5FA48F3-11F0-46E8-AA38-DEFBCD92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8" y="1773566"/>
            <a:ext cx="4631112" cy="424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78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062C60-0D3D-400D-9294-0612277EC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88" y="274638"/>
            <a:ext cx="6923112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Je voulais vous alerter et vous rassurer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093A35-2115-4C27-AB3C-61A59A34A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628800"/>
            <a:ext cx="8496944" cy="4036560"/>
          </a:xfrm>
        </p:spPr>
        <p:txBody>
          <a:bodyPr>
            <a:noAutofit/>
          </a:bodyPr>
          <a:lstStyle/>
          <a:p>
            <a:r>
              <a:rPr lang="fr-FR" dirty="0"/>
              <a:t>Des questions ?</a:t>
            </a:r>
          </a:p>
          <a:p>
            <a:r>
              <a:rPr lang="fr-FR" dirty="0"/>
              <a:t>Retrouvez le diaporama sur </a:t>
            </a:r>
            <a:r>
              <a:rPr lang="fr-FR" dirty="0">
                <a:highlight>
                  <a:srgbClr val="FFFF00"/>
                </a:highlight>
                <a:hlinkClick r:id="rId2"/>
              </a:rPr>
              <a:t>https://comptecarbone.cc</a:t>
            </a:r>
            <a:r>
              <a:rPr lang="fr-FR" dirty="0">
                <a:highlight>
                  <a:srgbClr val="FFFF00"/>
                </a:highlight>
              </a:rPr>
              <a:t> </a:t>
            </a:r>
          </a:p>
          <a:p>
            <a:r>
              <a:rPr lang="fr-FR" dirty="0"/>
              <a:t>Le livre des points carbone </a:t>
            </a:r>
            <a:r>
              <a:rPr lang="fr-FR" dirty="0">
                <a:highlight>
                  <a:srgbClr val="FFFF00"/>
                </a:highlight>
                <a:hlinkClick r:id="rId3"/>
              </a:rPr>
              <a:t>https://poink.eu</a:t>
            </a:r>
            <a:r>
              <a:rPr lang="fr-FR" dirty="0">
                <a:highlight>
                  <a:srgbClr val="FFFF00"/>
                </a:highlight>
              </a:rPr>
              <a:t> </a:t>
            </a:r>
          </a:p>
          <a:p>
            <a:r>
              <a:rPr lang="fr-FR" dirty="0"/>
              <a:t>Une description élargie sur </a:t>
            </a:r>
            <a:r>
              <a:rPr lang="fr-FR" dirty="0">
                <a:highlight>
                  <a:srgbClr val="FFFF00"/>
                </a:highlight>
                <a:hlinkClick r:id="rId4"/>
              </a:rPr>
              <a:t>https://fr.wikipedia.org/wiki/Compte_carbone</a:t>
            </a:r>
            <a:r>
              <a:rPr lang="fr-FR" dirty="0">
                <a:highlight>
                  <a:srgbClr val="FFFF00"/>
                </a:highlight>
              </a:rPr>
              <a:t> </a:t>
            </a:r>
          </a:p>
          <a:p>
            <a:r>
              <a:rPr lang="fr-FR" dirty="0"/>
              <a:t>Des objections sur </a:t>
            </a:r>
            <a:r>
              <a:rPr lang="fr-FR" dirty="0">
                <a:highlight>
                  <a:srgbClr val="FFFF00"/>
                </a:highlight>
                <a:hlinkClick r:id="rId5"/>
              </a:rPr>
              <a:t>https://agencecarbone.fr/objections</a:t>
            </a:r>
            <a:r>
              <a:rPr lang="fr-FR" dirty="0">
                <a:highlight>
                  <a:srgbClr val="FFFF00"/>
                </a:highlight>
              </a:rPr>
              <a:t> </a:t>
            </a:r>
          </a:p>
          <a:p>
            <a:endParaRPr lang="fr-FR" dirty="0"/>
          </a:p>
          <a:p>
            <a:r>
              <a:rPr lang="fr-FR" dirty="0"/>
              <a:t>Merci de votre attention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09DD747-6AFB-4CB5-9DA4-7D1072AEDE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37" y="259633"/>
            <a:ext cx="1230463" cy="98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55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51520" y="1794520"/>
            <a:ext cx="8229600" cy="1828800"/>
          </a:xfrm>
        </p:spPr>
        <p:txBody>
          <a:bodyPr>
            <a:normAutofit/>
          </a:bodyPr>
          <a:lstStyle/>
          <a:p>
            <a:r>
              <a:rPr lang="fr-FR" dirty="0"/>
              <a:t>Rouleriez-vous sans frein ?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A3C0-FD0E-4E9C-9E33-7A5311A9E77C}" type="slidenum">
              <a:rPr lang="fr-FR" smtClean="0"/>
              <a:t>2</a:t>
            </a:fld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23324" y="4149080"/>
            <a:ext cx="6400800" cy="1752600"/>
          </a:xfrm>
        </p:spPr>
        <p:txBody>
          <a:bodyPr>
            <a:normAutofit/>
          </a:bodyPr>
          <a:lstStyle/>
          <a:p>
            <a:r>
              <a:rPr lang="fr-FR" sz="3600" dirty="0"/>
              <a:t>Le compte carbone et sa monnaie carbone, c’est comme une monnaie de freinage !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0624F5D-5FA8-407B-B2D1-0E84889A8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37" y="259633"/>
            <a:ext cx="1230463" cy="98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65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047273-2F46-4B80-9368-FF500FA8F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13576B2-203F-4F04-AD42-E9E43D4AD5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E40BCCD-C67A-4758-8033-6771FB8A8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A3C0-FD0E-4E9C-9E33-7A5311A9E77C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99163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11BD55A-E2C4-440F-980D-3D87953B9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832688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fr-FR" i="1" dirty="0">
                <a:solidFill>
                  <a:schemeClr val="bg1"/>
                </a:solidFill>
              </a:rPr>
              <a:t>Les voitures électriques</a:t>
            </a:r>
            <a:r>
              <a:rPr lang="fr-FR" dirty="0">
                <a:solidFill>
                  <a:schemeClr val="bg1"/>
                </a:solidFill>
              </a:rPr>
              <a:t> feront passer le budget moyen annuel de transport individuel de 2000 kg de CO</a:t>
            </a:r>
            <a:r>
              <a:rPr lang="fr-FR" baseline="-25000" dirty="0">
                <a:solidFill>
                  <a:schemeClr val="bg1"/>
                </a:solidFill>
              </a:rPr>
              <a:t>2</a:t>
            </a:r>
            <a:r>
              <a:rPr lang="fr-FR" dirty="0">
                <a:solidFill>
                  <a:schemeClr val="bg1"/>
                </a:solidFill>
              </a:rPr>
              <a:t> à zéro ou presque (il faut compter la fabrication, faudra alléger et limiter les déplacements). </a:t>
            </a:r>
          </a:p>
          <a:p>
            <a:pPr lvl="0"/>
            <a:r>
              <a:rPr lang="fr-FR" i="1" dirty="0">
                <a:solidFill>
                  <a:schemeClr val="bg1"/>
                </a:solidFill>
              </a:rPr>
              <a:t>Un pantalon</a:t>
            </a:r>
            <a:r>
              <a:rPr lang="fr-FR" dirty="0">
                <a:solidFill>
                  <a:schemeClr val="bg1"/>
                </a:solidFill>
              </a:rPr>
              <a:t>, dont la valeur actuelle avoisine les 23 kg </a:t>
            </a:r>
            <a:r>
              <a:rPr lang="fr-FR" dirty="0" err="1">
                <a:solidFill>
                  <a:schemeClr val="bg1"/>
                </a:solidFill>
              </a:rPr>
              <a:t>éq</a:t>
            </a:r>
            <a:r>
              <a:rPr lang="fr-FR" dirty="0">
                <a:solidFill>
                  <a:schemeClr val="bg1"/>
                </a:solidFill>
              </a:rPr>
              <a:t> CO</a:t>
            </a:r>
            <a:r>
              <a:rPr lang="fr-FR" baseline="-25000" dirty="0">
                <a:solidFill>
                  <a:schemeClr val="bg1"/>
                </a:solidFill>
              </a:rPr>
              <a:t>2</a:t>
            </a:r>
            <a:r>
              <a:rPr lang="fr-FR" dirty="0">
                <a:solidFill>
                  <a:schemeClr val="bg1"/>
                </a:solidFill>
              </a:rPr>
              <a:t>, passera rapidement à une valeur unitaire de 15 kg </a:t>
            </a:r>
            <a:r>
              <a:rPr lang="fr-FR" dirty="0" err="1">
                <a:solidFill>
                  <a:schemeClr val="bg1"/>
                </a:solidFill>
              </a:rPr>
              <a:t>éq</a:t>
            </a:r>
            <a:r>
              <a:rPr lang="fr-FR" dirty="0">
                <a:solidFill>
                  <a:schemeClr val="bg1"/>
                </a:solidFill>
              </a:rPr>
              <a:t> CO</a:t>
            </a:r>
            <a:r>
              <a:rPr lang="fr-FR" baseline="-25000" dirty="0">
                <a:solidFill>
                  <a:schemeClr val="bg1"/>
                </a:solidFill>
              </a:rPr>
              <a:t>2</a:t>
            </a:r>
            <a:r>
              <a:rPr lang="fr-FR" dirty="0">
                <a:solidFill>
                  <a:schemeClr val="bg1"/>
                </a:solidFill>
              </a:rPr>
              <a:t>, comme ceux déjà proposés par les entreprises « </a:t>
            </a:r>
            <a:r>
              <a:rPr lang="fr-FR" u="sng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1083 </a:t>
            </a:r>
            <a:r>
              <a:rPr lang="fr-FR" dirty="0">
                <a:solidFill>
                  <a:schemeClr val="bg1"/>
                </a:solidFill>
              </a:rPr>
              <a:t>» et « </a:t>
            </a:r>
            <a:r>
              <a:rPr lang="fr-FR" u="sng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Tuffery</a:t>
            </a:r>
            <a:r>
              <a:rPr lang="fr-FR" dirty="0">
                <a:solidFill>
                  <a:schemeClr val="bg1"/>
                </a:solidFill>
              </a:rPr>
              <a:t> » (pantalons en lin normand). Cette tendance contribuera à réduire sensiblement notre budget habillement, proche de 0.8 t </a:t>
            </a:r>
            <a:r>
              <a:rPr lang="fr-FR" dirty="0" err="1">
                <a:solidFill>
                  <a:schemeClr val="bg1"/>
                </a:solidFill>
              </a:rPr>
              <a:t>éq</a:t>
            </a:r>
            <a:r>
              <a:rPr lang="fr-FR" dirty="0">
                <a:solidFill>
                  <a:schemeClr val="bg1"/>
                </a:solidFill>
              </a:rPr>
              <a:t> CO</a:t>
            </a:r>
            <a:r>
              <a:rPr lang="fr-FR" baseline="-25000" dirty="0">
                <a:solidFill>
                  <a:schemeClr val="bg1"/>
                </a:solidFill>
              </a:rPr>
              <a:t>2</a:t>
            </a:r>
            <a:r>
              <a:rPr lang="fr-FR" dirty="0">
                <a:solidFill>
                  <a:schemeClr val="bg1"/>
                </a:solidFill>
              </a:rPr>
              <a:t> par an. </a:t>
            </a:r>
          </a:p>
          <a:p>
            <a:pPr lvl="0"/>
            <a:r>
              <a:rPr lang="fr-FR" i="1" dirty="0">
                <a:solidFill>
                  <a:schemeClr val="bg1"/>
                </a:solidFill>
              </a:rPr>
              <a:t>Le budget alimentation</a:t>
            </a:r>
            <a:r>
              <a:rPr lang="fr-FR" dirty="0">
                <a:solidFill>
                  <a:schemeClr val="bg1"/>
                </a:solidFill>
              </a:rPr>
              <a:t>, aujourd'hui de près de 2 t </a:t>
            </a:r>
            <a:r>
              <a:rPr lang="fr-FR" dirty="0" err="1">
                <a:solidFill>
                  <a:schemeClr val="bg1"/>
                </a:solidFill>
              </a:rPr>
              <a:t>éq</a:t>
            </a:r>
            <a:r>
              <a:rPr lang="fr-FR" dirty="0">
                <a:solidFill>
                  <a:schemeClr val="bg1"/>
                </a:solidFill>
              </a:rPr>
              <a:t> CO</a:t>
            </a:r>
            <a:r>
              <a:rPr lang="fr-FR" baseline="-25000" dirty="0">
                <a:solidFill>
                  <a:schemeClr val="bg1"/>
                </a:solidFill>
              </a:rPr>
              <a:t>2</a:t>
            </a:r>
            <a:r>
              <a:rPr lang="fr-FR" dirty="0">
                <a:solidFill>
                  <a:schemeClr val="bg1"/>
                </a:solidFill>
              </a:rPr>
              <a:t>, passera à 500 kg avec la relocalisation des productions vivrières, une consommation de viande réduite et provenant exclusivement de pâturages et non plus d’usines à viande, grandes génératrices de méthane. </a:t>
            </a:r>
          </a:p>
          <a:p>
            <a:pPr lvl="0"/>
            <a:r>
              <a:rPr lang="fr-FR" i="1" dirty="0">
                <a:solidFill>
                  <a:schemeClr val="bg1"/>
                </a:solidFill>
              </a:rPr>
              <a:t>Les services publics</a:t>
            </a:r>
            <a:r>
              <a:rPr lang="fr-FR" dirty="0">
                <a:solidFill>
                  <a:schemeClr val="bg1"/>
                </a:solidFill>
              </a:rPr>
              <a:t>, contraints à la transparence de leurs efforts en matière d’émission, diviseront par deux ou trois les 1.5 t </a:t>
            </a:r>
            <a:r>
              <a:rPr lang="fr-FR" dirty="0" err="1">
                <a:solidFill>
                  <a:schemeClr val="bg1"/>
                </a:solidFill>
              </a:rPr>
              <a:t>éq</a:t>
            </a:r>
            <a:r>
              <a:rPr lang="fr-FR" dirty="0">
                <a:solidFill>
                  <a:schemeClr val="bg1"/>
                </a:solidFill>
              </a:rPr>
              <a:t> CO</a:t>
            </a:r>
            <a:r>
              <a:rPr lang="fr-FR" baseline="-25000" dirty="0">
                <a:solidFill>
                  <a:schemeClr val="bg1"/>
                </a:solidFill>
              </a:rPr>
              <a:t>2</a:t>
            </a:r>
            <a:r>
              <a:rPr lang="fr-FR" dirty="0">
                <a:solidFill>
                  <a:schemeClr val="bg1"/>
                </a:solidFill>
              </a:rPr>
              <a:t> émises en moyenne pour un citoyen aujourd'hui.</a:t>
            </a:r>
          </a:p>
          <a:p>
            <a:pPr lvl="0"/>
            <a:r>
              <a:rPr lang="fr-FR" i="1" dirty="0">
                <a:solidFill>
                  <a:schemeClr val="bg1"/>
                </a:solidFill>
              </a:rPr>
              <a:t>Le chauffage</a:t>
            </a:r>
            <a:r>
              <a:rPr lang="fr-FR" dirty="0">
                <a:solidFill>
                  <a:schemeClr val="bg1"/>
                </a:solidFill>
              </a:rPr>
              <a:t> n’émettra plus d’émissions alors qu’il représente aujourd'hui près de 3 t </a:t>
            </a:r>
            <a:r>
              <a:rPr lang="fr-FR" dirty="0" err="1">
                <a:solidFill>
                  <a:schemeClr val="bg1"/>
                </a:solidFill>
              </a:rPr>
              <a:t>éq</a:t>
            </a:r>
            <a:r>
              <a:rPr lang="fr-FR" dirty="0">
                <a:solidFill>
                  <a:schemeClr val="bg1"/>
                </a:solidFill>
              </a:rPr>
              <a:t> CO</a:t>
            </a:r>
            <a:r>
              <a:rPr lang="fr-FR" baseline="-25000" dirty="0">
                <a:solidFill>
                  <a:schemeClr val="bg1"/>
                </a:solidFill>
              </a:rPr>
              <a:t>2</a:t>
            </a:r>
            <a:r>
              <a:rPr lang="fr-FR" dirty="0">
                <a:solidFill>
                  <a:schemeClr val="bg1"/>
                </a:solidFill>
              </a:rPr>
              <a:t>. Tout comme les réfrigérateurs se sont rapidement imposés dans les cuisines du 20e siècle, l'effet Peltier des nouvelles pompes à chaleur sera généralisé.</a:t>
            </a:r>
          </a:p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08A513C-88A5-43E0-98B0-CD12E21B8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A3C0-FD0E-4E9C-9E33-7A5311A9E77C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6460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A3C0-FD0E-4E9C-9E33-7A5311A9E77C}" type="slidenum">
              <a:rPr lang="fr-FR" smtClean="0"/>
              <a:t>3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0624F5D-5FA8-407B-B2D1-0E84889A8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37" y="259633"/>
            <a:ext cx="1230463" cy="980669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3DDD952D-54EC-4A5D-92E2-9A5FDBB225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8" name="Sous-titre 7">
            <a:extLst>
              <a:ext uri="{FF2B5EF4-FFF2-40B4-BE49-F238E27FC236}">
                <a16:creationId xmlns:a16="http://schemas.microsoft.com/office/drawing/2014/main" id="{30204B73-37FB-4C3E-B440-0E56656030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FB9D082-1F38-41CE-A650-6ED95FDC6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1" y="1070994"/>
            <a:ext cx="9144000" cy="577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559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51520" y="1794520"/>
            <a:ext cx="8229600" cy="1828800"/>
          </a:xfrm>
        </p:spPr>
        <p:txBody>
          <a:bodyPr>
            <a:normAutofit/>
          </a:bodyPr>
          <a:lstStyle/>
          <a:p>
            <a:r>
              <a:rPr lang="fr-FR" dirty="0"/>
              <a:t>Pourquoi un tel mécanisme ?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A3C0-FD0E-4E9C-9E33-7A5311A9E77C}" type="slidenum">
              <a:rPr lang="fr-FR" smtClean="0"/>
              <a:t>4</a:t>
            </a:fld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23324" y="4149080"/>
            <a:ext cx="6400800" cy="1752600"/>
          </a:xfrm>
        </p:spPr>
        <p:txBody>
          <a:bodyPr>
            <a:normAutofit/>
          </a:bodyPr>
          <a:lstStyle/>
          <a:p>
            <a:r>
              <a:rPr lang="fr-FR" sz="3600" dirty="0"/>
              <a:t>L’humanité est en danger de perdre la moitié de l’habitabilité de la planète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0624F5D-5FA8-407B-B2D1-0E84889A8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37" y="259633"/>
            <a:ext cx="1230463" cy="98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315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51520" y="1794520"/>
            <a:ext cx="8229600" cy="1828800"/>
          </a:xfrm>
        </p:spPr>
        <p:txBody>
          <a:bodyPr>
            <a:normAutofit fontScale="90000"/>
          </a:bodyPr>
          <a:lstStyle/>
          <a:p>
            <a:r>
              <a:rPr lang="fr-FR" dirty="0"/>
              <a:t>Nous générons 54 Gt/an de carbone quand la planète ne peut en absorber que 15 à 20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A3C0-FD0E-4E9C-9E33-7A5311A9E77C}" type="slidenum">
              <a:rPr lang="fr-FR" smtClean="0"/>
              <a:t>5</a:t>
            </a:fld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23324" y="4149080"/>
            <a:ext cx="6400800" cy="1752600"/>
          </a:xfrm>
        </p:spPr>
        <p:txBody>
          <a:bodyPr>
            <a:normAutofit/>
          </a:bodyPr>
          <a:lstStyle/>
          <a:p>
            <a:r>
              <a:rPr lang="fr-FR" sz="3600" dirty="0"/>
              <a:t>En France nous sommes à 9t/p/an et il nous faut revenir à moins de 2t, comment faire ?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0624F5D-5FA8-407B-B2D1-0E84889A8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37" y="259633"/>
            <a:ext cx="1230463" cy="98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564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67544" y="548680"/>
            <a:ext cx="8213576" cy="1872208"/>
          </a:xfrm>
        </p:spPr>
        <p:txBody>
          <a:bodyPr>
            <a:noAutofit/>
          </a:bodyPr>
          <a:lstStyle/>
          <a:p>
            <a:r>
              <a:rPr lang="fr-FR" sz="3600" dirty="0"/>
              <a:t>Les Assises du climat de février à avril 2021 ont généré </a:t>
            </a:r>
            <a:r>
              <a:rPr lang="fr-FR" dirty="0">
                <a:solidFill>
                  <a:srgbClr val="FF0000"/>
                </a:solidFill>
              </a:rPr>
              <a:t>5</a:t>
            </a:r>
            <a:r>
              <a:rPr lang="fr-FR" sz="3600" dirty="0"/>
              <a:t> critères d’efficacité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A3C0-FD0E-4E9C-9E33-7A5311A9E77C}" type="slidenum">
              <a:rPr lang="fr-FR" smtClean="0"/>
              <a:t>6</a:t>
            </a:fld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23528" y="5724859"/>
            <a:ext cx="8568952" cy="873508"/>
          </a:xfrm>
        </p:spPr>
        <p:txBody>
          <a:bodyPr>
            <a:normAutofit/>
          </a:bodyPr>
          <a:lstStyle/>
          <a:p>
            <a:pPr algn="l"/>
            <a:r>
              <a:rPr lang="fr-FR" sz="2400" dirty="0"/>
              <a:t>5- privilégier les voies de moindre contrainte, garantissant </a:t>
            </a:r>
            <a:r>
              <a:rPr lang="fr-FR" sz="2400" b="1" dirty="0"/>
              <a:t>liberté</a:t>
            </a:r>
            <a:r>
              <a:rPr lang="fr-FR" sz="2400" dirty="0"/>
              <a:t> et acceptabilité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0624F5D-5FA8-407B-B2D1-0E84889A8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37" y="259633"/>
            <a:ext cx="1230463" cy="98066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E1368CB-F9C9-46E2-998B-9FF5C5EEED05}"/>
              </a:ext>
            </a:extLst>
          </p:cNvPr>
          <p:cNvSpPr txBox="1"/>
          <p:nvPr/>
        </p:nvSpPr>
        <p:spPr>
          <a:xfrm>
            <a:off x="281134" y="2636912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1- compter tous les gaz à effet de serre, qu’ils soient produits localement ou importés,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293A62-0F97-434F-BB62-71D2803710C7}"/>
              </a:ext>
            </a:extLst>
          </p:cNvPr>
          <p:cNvSpPr txBox="1"/>
          <p:nvPr/>
        </p:nvSpPr>
        <p:spPr>
          <a:xfrm>
            <a:off x="281134" y="3500330"/>
            <a:ext cx="8755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2- </a:t>
            </a:r>
            <a:r>
              <a:rPr lang="fr-FR" sz="2400" b="1" dirty="0"/>
              <a:t>garantir</a:t>
            </a:r>
            <a:r>
              <a:rPr lang="fr-FR" sz="2400" dirty="0"/>
              <a:t> la réduction annuelle d’au moins 6% vers l’équilibre climatique 2050, démontré comme nécessaire par le GIEC,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87DD8F2-838C-493F-962F-95125BB0BBDC}"/>
              </a:ext>
            </a:extLst>
          </p:cNvPr>
          <p:cNvSpPr txBox="1"/>
          <p:nvPr/>
        </p:nvSpPr>
        <p:spPr>
          <a:xfrm>
            <a:off x="323528" y="4311550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3</a:t>
            </a:r>
            <a:r>
              <a:rPr lang="fr-FR" sz="2400" dirty="0"/>
              <a:t>- contribuer à la </a:t>
            </a:r>
            <a:r>
              <a:rPr lang="fr-FR" sz="2400" b="1" dirty="0"/>
              <a:t>justice</a:t>
            </a:r>
            <a:r>
              <a:rPr lang="fr-FR" sz="2400" dirty="0"/>
              <a:t> sociale,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3A311F1-C8BA-4785-BCD1-080965A9EDA0}"/>
              </a:ext>
            </a:extLst>
          </p:cNvPr>
          <p:cNvSpPr txBox="1"/>
          <p:nvPr/>
        </p:nvSpPr>
        <p:spPr>
          <a:xfrm>
            <a:off x="287524" y="4830251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4- </a:t>
            </a:r>
            <a:r>
              <a:rPr lang="fr-FR" sz="2400" b="1" dirty="0"/>
              <a:t>impliquer</a:t>
            </a:r>
            <a:r>
              <a:rPr lang="fr-FR" sz="2400" dirty="0"/>
              <a:t> tous les acteurs, dont les services publics et les entreprises,</a:t>
            </a:r>
          </a:p>
        </p:txBody>
      </p:sp>
    </p:spTree>
    <p:extLst>
      <p:ext uri="{BB962C8B-B14F-4D97-AF65-F5344CB8AC3E}">
        <p14:creationId xmlns:p14="http://schemas.microsoft.com/office/powerpoint/2010/main" val="216003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59380" y="1316360"/>
            <a:ext cx="8229600" cy="1274440"/>
          </a:xfrm>
        </p:spPr>
        <p:txBody>
          <a:bodyPr>
            <a:normAutofit fontScale="90000"/>
          </a:bodyPr>
          <a:lstStyle/>
          <a:p>
            <a:r>
              <a:rPr lang="fr-FR" dirty="0"/>
              <a:t>Le compte carbone satisfait aux 5 critères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A3C0-FD0E-4E9C-9E33-7A5311A9E77C}" type="slidenum">
              <a:rPr lang="fr-FR" smtClean="0"/>
              <a:t>7</a:t>
            </a:fld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27584" y="2780928"/>
            <a:ext cx="7632848" cy="3120752"/>
          </a:xfrm>
        </p:spPr>
        <p:txBody>
          <a:bodyPr>
            <a:normAutofit/>
          </a:bodyPr>
          <a:lstStyle/>
          <a:p>
            <a:r>
              <a:rPr lang="fr-FR" sz="3600" dirty="0"/>
              <a:t>Alors que la taxe carbone et le </a:t>
            </a:r>
            <a:r>
              <a:rPr lang="fr-FR" sz="3600" dirty="0" err="1"/>
              <a:t>solutionnisme</a:t>
            </a:r>
            <a:r>
              <a:rPr lang="fr-FR" sz="3600" dirty="0"/>
              <a:t> ne satisfont à aucun, le financement massif seulement au n°5, les interdictions seulement aux 1 et 4, et les EU-ETS à aucun.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0624F5D-5FA8-407B-B2D1-0E84889A8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37" y="259633"/>
            <a:ext cx="1230463" cy="98066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1E54B09-AAF9-4F16-85DD-91B4AAEAB260}"/>
              </a:ext>
            </a:extLst>
          </p:cNvPr>
          <p:cNvSpPr txBox="1"/>
          <p:nvPr/>
        </p:nvSpPr>
        <p:spPr>
          <a:xfrm>
            <a:off x="4427984" y="6229905"/>
            <a:ext cx="3616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Source https://assisesduclimat.fr</a:t>
            </a:r>
          </a:p>
        </p:txBody>
      </p:sp>
    </p:spTree>
    <p:extLst>
      <p:ext uri="{BB962C8B-B14F-4D97-AF65-F5344CB8AC3E}">
        <p14:creationId xmlns:p14="http://schemas.microsoft.com/office/powerpoint/2010/main" val="1050306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59380" y="1316360"/>
            <a:ext cx="8229600" cy="1274440"/>
          </a:xfrm>
        </p:spPr>
        <p:txBody>
          <a:bodyPr>
            <a:normAutofit fontScale="90000"/>
          </a:bodyPr>
          <a:lstStyle/>
          <a:p>
            <a:r>
              <a:rPr lang="fr-FR" dirty="0"/>
              <a:t>Le compte carbone C’est juste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A3C0-FD0E-4E9C-9E33-7A5311A9E77C}" type="slidenum">
              <a:rPr lang="fr-FR" smtClean="0"/>
              <a:t>8</a:t>
            </a:fld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51520" y="2780927"/>
            <a:ext cx="8712968" cy="3635747"/>
          </a:xfrm>
        </p:spPr>
        <p:txBody>
          <a:bodyPr>
            <a:normAutofit fontScale="92500"/>
          </a:bodyPr>
          <a:lstStyle/>
          <a:p>
            <a:r>
              <a:rPr lang="fr-FR" sz="3600" dirty="0"/>
              <a:t>La dotation de 9000 </a:t>
            </a:r>
            <a:r>
              <a:rPr lang="el-G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Ͼ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/>
              <a:t>sera donnée égalitairement à tous ; les riches qui en manqueront devront acheter des surplus si les plus modestes ont monnayé leurs excédents auprès du guichet carbone. </a:t>
            </a:r>
            <a:br>
              <a:rPr lang="fr-FR" sz="3600" dirty="0"/>
            </a:br>
            <a:r>
              <a:rPr lang="fr-FR" sz="3600" dirty="0"/>
              <a:t>Selon évaluations actuelles, 32% des français sont déficitaires et 68% excédentaires.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0624F5D-5FA8-407B-B2D1-0E84889A8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37" y="259633"/>
            <a:ext cx="1230463" cy="98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33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59380" y="1316360"/>
            <a:ext cx="8229600" cy="1274440"/>
          </a:xfrm>
        </p:spPr>
        <p:txBody>
          <a:bodyPr>
            <a:normAutofit fontScale="90000"/>
          </a:bodyPr>
          <a:lstStyle/>
          <a:p>
            <a:r>
              <a:rPr lang="fr-FR" dirty="0"/>
              <a:t>Le compte carbone C’est nécessaire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5A3C0-FD0E-4E9C-9E33-7A5311A9E77C}" type="slidenum">
              <a:rPr lang="fr-FR" smtClean="0"/>
              <a:t>9</a:t>
            </a:fld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51520" y="2780927"/>
            <a:ext cx="8712968" cy="3635747"/>
          </a:xfrm>
        </p:spPr>
        <p:txBody>
          <a:bodyPr>
            <a:normAutofit/>
          </a:bodyPr>
          <a:lstStyle/>
          <a:p>
            <a:r>
              <a:rPr lang="fr-FR" sz="3600" dirty="0"/>
              <a:t>C’est faux de dire (comme le gouvernement) que nous pourrons nous adapter à +4°C : à ce stade il y aura une mortalité record, des canicules sans fin bloquant l’activité, et 3 milliards de migrants sur la planète.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0624F5D-5FA8-407B-B2D1-0E84889A8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37" y="259633"/>
            <a:ext cx="1230463" cy="98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2442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Bleu 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51373</TotalTime>
  <Words>1090</Words>
  <Application>Microsoft Office PowerPoint</Application>
  <PresentationFormat>Affichage à l'écran (4:3)</PresentationFormat>
  <Paragraphs>83</Paragraphs>
  <Slides>21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9" baseType="lpstr">
      <vt:lpstr>Book Antiqua</vt:lpstr>
      <vt:lpstr>Calibri</vt:lpstr>
      <vt:lpstr>Lucida Sans</vt:lpstr>
      <vt:lpstr>Times New Roman</vt:lpstr>
      <vt:lpstr>Wingdings</vt:lpstr>
      <vt:lpstr>Wingdings 2</vt:lpstr>
      <vt:lpstr>Wingdings 3</vt:lpstr>
      <vt:lpstr>Apex</vt:lpstr>
      <vt:lpstr>Sortir du chaos climatique ?</vt:lpstr>
      <vt:lpstr>Rouleriez-vous sans frein ?</vt:lpstr>
      <vt:lpstr>Présentation PowerPoint</vt:lpstr>
      <vt:lpstr>Pourquoi un tel mécanisme ?</vt:lpstr>
      <vt:lpstr>Nous générons 54 Gt/an de carbone quand la planète ne peut en absorber que 15 à 20</vt:lpstr>
      <vt:lpstr>Les Assises du climat de février à avril 2021 ont généré 5 critères d’efficacité</vt:lpstr>
      <vt:lpstr>Le compte carbone satisfait aux 5 critères</vt:lpstr>
      <vt:lpstr>Le compte carbone C’est juste</vt:lpstr>
      <vt:lpstr>Le compte carbone C’est nécessaire</vt:lpstr>
      <vt:lpstr>Cinq effets catastrophiques du réchauffement climatique</vt:lpstr>
      <vt:lpstr>La NASA étudie les pertes de capacités humaines sous CO2…</vt:lpstr>
      <vt:lpstr>Visible sur https://comptecarbone.cc </vt:lpstr>
      <vt:lpstr>Comment mettre en œuvre ?</vt:lpstr>
      <vt:lpstr>Pour résumer : 3 étapes</vt:lpstr>
      <vt:lpstr>Rire avec Thomas VdB</vt:lpstr>
      <vt:lpstr>Alors voulez-vous une monnaie de freinage ?</vt:lpstr>
      <vt:lpstr>Les trois points les plus positifs</vt:lpstr>
      <vt:lpstr>Rejoindre un comité local </vt:lpstr>
      <vt:lpstr>Je voulais vous alerter et vous rassurer 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Sortir du chaos climatique ?</dc:title>
  <dc:creator>Armel</dc:creator>
  <cp:lastModifiedBy>Armel</cp:lastModifiedBy>
  <cp:revision>53</cp:revision>
  <dcterms:created xsi:type="dcterms:W3CDTF">2021-09-29T21:49:35Z</dcterms:created>
  <dcterms:modified xsi:type="dcterms:W3CDTF">2026-03-14T11:26:45Z</dcterms:modified>
</cp:coreProperties>
</file>