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01"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E1FBF3-0C6C-4D3C-B06D-A6A4BAE08B18}" type="datetimeFigureOut">
              <a:rPr lang="fr-FR" smtClean="0"/>
              <a:t>05/01/2026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4F36E8-4837-4643-BFEF-F354824792C5}" type="slidenum">
              <a:rPr lang="fr-FR" smtClean="0"/>
              <a:t>‹N°›</a:t>
            </a:fld>
            <a:endParaRPr lang="fr-FR"/>
          </a:p>
        </p:txBody>
      </p:sp>
    </p:spTree>
    <p:extLst>
      <p:ext uri="{BB962C8B-B14F-4D97-AF65-F5344CB8AC3E}">
        <p14:creationId xmlns:p14="http://schemas.microsoft.com/office/powerpoint/2010/main" val="1823438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a:t>Modifiez le style du titre</a:t>
            </a:r>
            <a:endParaRPr kumimoji="0" lang="en-US"/>
          </a:p>
        </p:txBody>
      </p:sp>
      <p:sp>
        <p:nvSpPr>
          <p:cNvPr id="28" name="Espace réservé de la date 27"/>
          <p:cNvSpPr>
            <a:spLocks noGrp="1"/>
          </p:cNvSpPr>
          <p:nvPr>
            <p:ph type="dt" sz="half" idx="10"/>
          </p:nvPr>
        </p:nvSpPr>
        <p:spPr/>
        <p:txBody>
          <a:bodyPr/>
          <a:lstStyle/>
          <a:p>
            <a:fld id="{56149A44-9776-4975-A724-FC2AF39A0DA0}" type="datetime1">
              <a:rPr lang="fr-FR" smtClean="0"/>
              <a:t>05/01/2026</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5315A3C0-FD0E-4E9C-9E33-7A5311A9E77C}" type="slidenum">
              <a:rPr lang="fr-FR" smtClean="0"/>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97096432-DF9F-49C5-B102-2F71B7909CA1}" type="datetime1">
              <a:rPr lang="fr-FR" smtClean="0"/>
              <a:t>05/01/2026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F260269-9FE3-4690-B44E-5E263C597321}" type="datetime1">
              <a:rPr lang="fr-FR" smtClean="0"/>
              <a:t>05/01/2026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EAB70B0-8613-4F5F-B2B7-B732254943B4}" type="datetime1">
              <a:rPr lang="fr-FR" smtClean="0"/>
              <a:t>05/01/2026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p:txBody>
          <a:bodyPr/>
          <a:lstStyle/>
          <a:p>
            <a:fld id="{6628BBF4-B2DE-473D-8DBE-99E405D437A9}" type="datetime1">
              <a:rPr lang="fr-FR" smtClean="0"/>
              <a:t>05/01/2026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5315A3C0-FD0E-4E9C-9E33-7A5311A9E77C}"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2BCA439-E773-46D0-B93D-4529E9CE1C8A}" type="datetime1">
              <a:rPr lang="fr-FR" smtClean="0"/>
              <a:t>05/01/2026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F34AE8F-C3ED-4844-9341-B4855D48B8D9}" type="datetime1">
              <a:rPr lang="fr-FR" smtClean="0"/>
              <a:t>05/01/2026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e la date 2"/>
          <p:cNvSpPr>
            <a:spLocks noGrp="1"/>
          </p:cNvSpPr>
          <p:nvPr>
            <p:ph type="dt" sz="half" idx="10"/>
          </p:nvPr>
        </p:nvSpPr>
        <p:spPr/>
        <p:txBody>
          <a:bodyPr/>
          <a:lstStyle/>
          <a:p>
            <a:fld id="{7E4426C6-04E5-4BB4-BAD3-6D60BEF6A74F}" type="datetime1">
              <a:rPr lang="fr-FR" smtClean="0"/>
              <a:t>05/01/2026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E1F888-8774-4D8A-86EA-33D15CBB0217}" type="datetime1">
              <a:rPr lang="fr-FR" smtClean="0"/>
              <a:t>05/01/2026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493C8BFC-4970-4F37-ABEC-3C0BCC2C3022}" type="datetime1">
              <a:rPr lang="fr-FR" smtClean="0"/>
              <a:t>05/01/2026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5" name="Espace réservé de la date 4"/>
          <p:cNvSpPr>
            <a:spLocks noGrp="1"/>
          </p:cNvSpPr>
          <p:nvPr>
            <p:ph type="dt" sz="half" idx="10"/>
          </p:nvPr>
        </p:nvSpPr>
        <p:spPr/>
        <p:txBody>
          <a:bodyPr/>
          <a:lstStyle/>
          <a:p>
            <a:fld id="{22889899-FAB1-42E4-A7F6-98C9C45016BE}" type="datetime1">
              <a:rPr lang="fr-FR" smtClean="0"/>
              <a:t>05/01/2026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315A3C0-FD0E-4E9C-9E33-7A5311A9E77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1F14EA9-A4C2-4CA1-95CF-B005CA9AE22F}" type="datetime1">
              <a:rPr lang="fr-FR" smtClean="0"/>
              <a:t>05/01/2026</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315A3C0-FD0E-4E9C-9E33-7A5311A9E77C}"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agencecarbone.fr/" TargetMode="External"/><Relationship Id="rId2" Type="http://schemas.openxmlformats.org/officeDocument/2006/relationships/hyperlink" Target="http://www.comptecarbone.cc/"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allocationclimat.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08720"/>
            <a:ext cx="8229600" cy="1828800"/>
          </a:xfrm>
        </p:spPr>
        <p:txBody>
          <a:bodyPr>
            <a:normAutofit/>
          </a:bodyPr>
          <a:lstStyle/>
          <a:p>
            <a:r>
              <a:rPr lang="fr-FR" dirty="0"/>
              <a:t>La systémique du climat</a:t>
            </a:r>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1</a:t>
            </a:fld>
            <a:endParaRPr lang="fr-FR"/>
          </a:p>
        </p:txBody>
      </p:sp>
      <p:sp>
        <p:nvSpPr>
          <p:cNvPr id="3" name="Sous-titre 2"/>
          <p:cNvSpPr>
            <a:spLocks noGrp="1"/>
          </p:cNvSpPr>
          <p:nvPr>
            <p:ph type="subTitle" idx="1"/>
          </p:nvPr>
        </p:nvSpPr>
        <p:spPr>
          <a:xfrm>
            <a:off x="395536" y="2924944"/>
            <a:ext cx="8280920" cy="3744416"/>
          </a:xfrm>
        </p:spPr>
        <p:txBody>
          <a:bodyPr>
            <a:normAutofit fontScale="85000" lnSpcReduction="10000"/>
          </a:bodyPr>
          <a:lstStyle/>
          <a:p>
            <a:r>
              <a:rPr lang="fr-FR" sz="3600" dirty="0"/>
              <a:t>L'humanité fait face à une situation qui touche chacun d'entre nous. </a:t>
            </a:r>
          </a:p>
          <a:p>
            <a:r>
              <a:rPr lang="fr-FR" sz="3600" dirty="0"/>
              <a:t>L'acheteur et le vendeur, le producteur ou le fabriquant, le fournisseur de services... toutes et tous actrices et acteurs économiques qui ont un bien précieux en commun. </a:t>
            </a:r>
          </a:p>
          <a:p>
            <a:r>
              <a:rPr lang="fr-FR" sz="3600" dirty="0"/>
              <a:t>Un bien dont il faut prendre soin car il souffre et s'essouffle du fait de nos activités.</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19973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08720"/>
            <a:ext cx="8229600" cy="1828800"/>
          </a:xfrm>
        </p:spPr>
        <p:txBody>
          <a:bodyPr>
            <a:normAutofit/>
          </a:bodyPr>
          <a:lstStyle/>
          <a:p>
            <a:r>
              <a:rPr lang="fr-FR" dirty="0">
                <a:effectLst/>
              </a:rPr>
              <a:t>Le moyen que nous proposons</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2</a:t>
            </a:fld>
            <a:endParaRPr lang="fr-FR"/>
          </a:p>
        </p:txBody>
      </p:sp>
      <p:sp>
        <p:nvSpPr>
          <p:cNvPr id="3" name="Sous-titre 2"/>
          <p:cNvSpPr>
            <a:spLocks noGrp="1"/>
          </p:cNvSpPr>
          <p:nvPr>
            <p:ph type="subTitle" idx="1"/>
          </p:nvPr>
        </p:nvSpPr>
        <p:spPr>
          <a:xfrm>
            <a:off x="395536" y="2924944"/>
            <a:ext cx="8280920" cy="3744416"/>
          </a:xfrm>
        </p:spPr>
        <p:txBody>
          <a:bodyPr>
            <a:normAutofit/>
          </a:bodyPr>
          <a:lstStyle/>
          <a:p>
            <a:r>
              <a:rPr lang="fr-FR" sz="3200" dirty="0"/>
              <a:t>représente une partie du soin et s'adapte à la situation de chacun. </a:t>
            </a:r>
          </a:p>
          <a:p>
            <a:endParaRPr lang="fr-FR" sz="3200" dirty="0"/>
          </a:p>
          <a:p>
            <a:r>
              <a:rPr lang="fr-FR" sz="3200" dirty="0"/>
              <a:t>Que la cause écologique vous préoccupe très fortement ou pas. </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130478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4005064"/>
            <a:ext cx="8229600" cy="1524372"/>
          </a:xfrm>
        </p:spPr>
        <p:txBody>
          <a:bodyPr>
            <a:normAutofit/>
          </a:bodyPr>
          <a:lstStyle/>
          <a:p>
            <a:r>
              <a:rPr lang="fr-FR" dirty="0">
                <a:effectLst/>
              </a:rPr>
              <a:t>Le Compte Carbone</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3</a:t>
            </a:fld>
            <a:endParaRPr lang="fr-FR"/>
          </a:p>
        </p:txBody>
      </p:sp>
      <p:sp>
        <p:nvSpPr>
          <p:cNvPr id="3" name="Sous-titre 2"/>
          <p:cNvSpPr>
            <a:spLocks noGrp="1"/>
          </p:cNvSpPr>
          <p:nvPr>
            <p:ph type="subTitle" idx="1"/>
          </p:nvPr>
        </p:nvSpPr>
        <p:spPr>
          <a:xfrm>
            <a:off x="395536" y="1556792"/>
            <a:ext cx="8280920" cy="2377008"/>
          </a:xfrm>
        </p:spPr>
        <p:txBody>
          <a:bodyPr>
            <a:normAutofit/>
          </a:bodyPr>
          <a:lstStyle/>
          <a:p>
            <a:r>
              <a:rPr lang="fr-FR" sz="3200" dirty="0"/>
              <a:t>Je vais vous parler d'un compte que nous allons gérer collectivement, à l'échelle de la personne, à celle de la France et à terme l'échelle du monde.</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2595123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180728"/>
          </a:xfrm>
        </p:spPr>
        <p:txBody>
          <a:bodyPr>
            <a:normAutofit/>
          </a:bodyPr>
          <a:lstStyle/>
          <a:p>
            <a:r>
              <a:rPr lang="fr-FR" dirty="0">
                <a:effectLst/>
              </a:rPr>
              <a:t>Le Compte Carbone</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4</a:t>
            </a:fld>
            <a:endParaRPr lang="fr-FR"/>
          </a:p>
        </p:txBody>
      </p:sp>
      <p:sp>
        <p:nvSpPr>
          <p:cNvPr id="3" name="Sous-titre 2"/>
          <p:cNvSpPr>
            <a:spLocks noGrp="1"/>
          </p:cNvSpPr>
          <p:nvPr>
            <p:ph type="subTitle" idx="1"/>
          </p:nvPr>
        </p:nvSpPr>
        <p:spPr>
          <a:xfrm>
            <a:off x="395536" y="2924944"/>
            <a:ext cx="8280920" cy="3744416"/>
          </a:xfrm>
        </p:spPr>
        <p:txBody>
          <a:bodyPr>
            <a:normAutofit/>
          </a:bodyPr>
          <a:lstStyle/>
          <a:p>
            <a:r>
              <a:rPr lang="fr-FR" sz="3200" dirty="0"/>
              <a:t>Un compte qui va vivre en parallèle de votre compte en banque qui vous permet de gérer votre argent. </a:t>
            </a:r>
            <a:br>
              <a:rPr lang="fr-FR" sz="3200" dirty="0"/>
            </a:br>
            <a:r>
              <a:rPr lang="fr-FR" sz="3200" dirty="0"/>
              <a:t>Sur ce compte vous allez avoir, quelque soit votre rôle économique, une quantité finie de kilogrammes de carbone à votre disposition pour l'année. </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2705924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368152"/>
          </a:xfrm>
        </p:spPr>
        <p:txBody>
          <a:bodyPr>
            <a:normAutofit fontScale="90000"/>
          </a:bodyPr>
          <a:lstStyle/>
          <a:p>
            <a:r>
              <a:rPr lang="fr-FR" dirty="0">
                <a:effectLst/>
              </a:rPr>
              <a:t>Comment va fonctionner ce compte ?</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5</a:t>
            </a:fld>
            <a:endParaRPr lang="fr-F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
        <p:nvSpPr>
          <p:cNvPr id="6" name="Sous-titre 5"/>
          <p:cNvSpPr>
            <a:spLocks noGrp="1"/>
          </p:cNvSpPr>
          <p:nvPr>
            <p:ph type="subTitle" idx="1"/>
          </p:nvPr>
        </p:nvSpPr>
        <p:spPr/>
        <p:txBody>
          <a:bodyPr/>
          <a:lstStyle/>
          <a:p>
            <a:endParaRPr lang="fr-FR"/>
          </a:p>
        </p:txBody>
      </p:sp>
      <p:pic>
        <p:nvPicPr>
          <p:cNvPr id="7" name="Image 6"/>
          <p:cNvPicPr/>
          <p:nvPr/>
        </p:nvPicPr>
        <p:blipFill>
          <a:blip r:embed="rId3"/>
          <a:stretch>
            <a:fillRect/>
          </a:stretch>
        </p:blipFill>
        <p:spPr>
          <a:xfrm>
            <a:off x="827584" y="2420888"/>
            <a:ext cx="7469822" cy="4106064"/>
          </a:xfrm>
          <a:prstGeom prst="rect">
            <a:avLst/>
          </a:prstGeom>
        </p:spPr>
      </p:pic>
    </p:spTree>
    <p:extLst>
      <p:ext uri="{BB962C8B-B14F-4D97-AF65-F5344CB8AC3E}">
        <p14:creationId xmlns:p14="http://schemas.microsoft.com/office/powerpoint/2010/main" val="1599176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368152"/>
          </a:xfrm>
        </p:spPr>
        <p:txBody>
          <a:bodyPr>
            <a:normAutofit fontScale="90000"/>
          </a:bodyPr>
          <a:lstStyle/>
          <a:p>
            <a:r>
              <a:rPr lang="fr-FR" dirty="0">
                <a:effectLst/>
              </a:rPr>
              <a:t>Comment va fonctionner ce compte ?</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6</a:t>
            </a:fld>
            <a:endParaRPr lang="fr-FR"/>
          </a:p>
        </p:txBody>
      </p:sp>
      <p:sp>
        <p:nvSpPr>
          <p:cNvPr id="3" name="Sous-titre 2"/>
          <p:cNvSpPr>
            <a:spLocks noGrp="1"/>
          </p:cNvSpPr>
          <p:nvPr>
            <p:ph type="subTitle" idx="1"/>
          </p:nvPr>
        </p:nvSpPr>
        <p:spPr>
          <a:xfrm>
            <a:off x="395536" y="2924944"/>
            <a:ext cx="8280920" cy="3744416"/>
          </a:xfrm>
        </p:spPr>
        <p:txBody>
          <a:bodyPr>
            <a:normAutofit lnSpcReduction="10000"/>
          </a:bodyPr>
          <a:lstStyle/>
          <a:p>
            <a:r>
              <a:rPr lang="fr-FR" sz="3200" dirty="0"/>
              <a:t>En France, en moyenne aujourd'hui nous produisons 9 tonnes de CO</a:t>
            </a:r>
            <a:r>
              <a:rPr lang="fr-FR" sz="2000" dirty="0"/>
              <a:t>2</a:t>
            </a:r>
            <a:r>
              <a:rPr lang="fr-FR" sz="3200" dirty="0"/>
              <a:t> par personne et par an. </a:t>
            </a:r>
            <a:br>
              <a:rPr lang="fr-FR" sz="3200" dirty="0"/>
            </a:br>
            <a:r>
              <a:rPr lang="fr-FR" sz="3200" dirty="0"/>
              <a:t>Pour contribuer à sauvegarder l’équilibre climatique, nous devrons réduire année après année nos émissions pour atteindre la moyenne de 2 tonnes de CO</a:t>
            </a:r>
            <a:r>
              <a:rPr lang="fr-FR" sz="3200" baseline="-25000" dirty="0"/>
              <a:t>²</a:t>
            </a:r>
            <a:r>
              <a:rPr lang="fr-FR" sz="3200" dirty="0"/>
              <a:t> par personne, à l'horizon 2050. </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3545059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008112"/>
          </a:xfrm>
        </p:spPr>
        <p:txBody>
          <a:bodyPr>
            <a:normAutofit/>
          </a:bodyPr>
          <a:lstStyle/>
          <a:p>
            <a:r>
              <a:rPr lang="fr-FR" dirty="0">
                <a:effectLst/>
              </a:rPr>
              <a:t>30 ans pour y arriver </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smtClean="0"/>
              <a:t>7</a:t>
            </a:fld>
            <a:endParaRPr lang="fr-FR"/>
          </a:p>
        </p:txBody>
      </p:sp>
      <p:sp>
        <p:nvSpPr>
          <p:cNvPr id="3" name="Sous-titre 2"/>
          <p:cNvSpPr>
            <a:spLocks noGrp="1"/>
          </p:cNvSpPr>
          <p:nvPr>
            <p:ph type="subTitle" idx="1"/>
          </p:nvPr>
        </p:nvSpPr>
        <p:spPr>
          <a:xfrm>
            <a:off x="395536" y="2924944"/>
            <a:ext cx="8280920" cy="3744416"/>
          </a:xfrm>
        </p:spPr>
        <p:txBody>
          <a:bodyPr>
            <a:normAutofit fontScale="92500" lnSpcReduction="10000"/>
          </a:bodyPr>
          <a:lstStyle/>
          <a:p>
            <a:r>
              <a:rPr lang="fr-FR" sz="3200" dirty="0"/>
              <a:t>Nous visons un changement de comportement de tous pour garder la planète habitable et favoriser une prospérité fraternelle.</a:t>
            </a:r>
            <a:br>
              <a:rPr lang="fr-FR" sz="3200" dirty="0"/>
            </a:br>
            <a:br>
              <a:rPr lang="fr-FR" sz="3200" dirty="0"/>
            </a:br>
            <a:r>
              <a:rPr lang="fr-FR" sz="3200" dirty="0"/>
              <a:t>Le périmètre de démarrage est celui de la comptabilité nationale (pour mieux suivre les flux entrants et sortants du territoire national), mais c’est l’Union européenne* qui est visée. </a:t>
            </a:r>
            <a:endParaRPr lang="fr-FR" sz="3600"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1016415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584176"/>
          </a:xfrm>
        </p:spPr>
        <p:txBody>
          <a:bodyPr>
            <a:normAutofit/>
          </a:bodyPr>
          <a:lstStyle/>
          <a:p>
            <a:r>
              <a:rPr lang="fr-FR" dirty="0">
                <a:effectLst/>
              </a:rPr>
              <a:t>Comment va s'adapter à chacun ?</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b="1" smtClean="0"/>
              <a:t>8</a:t>
            </a:fld>
            <a:endParaRPr lang="fr-FR" b="1"/>
          </a:p>
        </p:txBody>
      </p:sp>
      <p:sp>
        <p:nvSpPr>
          <p:cNvPr id="3" name="Sous-titre 2"/>
          <p:cNvSpPr>
            <a:spLocks noGrp="1"/>
          </p:cNvSpPr>
          <p:nvPr>
            <p:ph type="subTitle" idx="1"/>
          </p:nvPr>
        </p:nvSpPr>
        <p:spPr>
          <a:xfrm>
            <a:off x="395536" y="2924944"/>
            <a:ext cx="8280920" cy="3744416"/>
          </a:xfrm>
        </p:spPr>
        <p:txBody>
          <a:bodyPr>
            <a:normAutofit fontScale="70000" lnSpcReduction="20000"/>
          </a:bodyPr>
          <a:lstStyle/>
          <a:p>
            <a:r>
              <a:rPr lang="fr-FR" sz="3200" dirty="0"/>
              <a:t>168 kg CO2 pour un plein de 60 litres d’essence, 516 kg pour un voyage avion de 2000 km, 3250 kg CO2 pour 1000 litres de fuel ou 114 kg pour 1000 kg de buches de bois.</a:t>
            </a:r>
          </a:p>
          <a:p>
            <a:r>
              <a:rPr lang="fr-FR" sz="3200" b="1" dirty="0"/>
              <a:t>1kg CO2</a:t>
            </a:r>
            <a:r>
              <a:rPr lang="fr-FR" sz="3200" dirty="0"/>
              <a:t> pour 2.4 kg de blé, 300g de riz, 12 kg pommes de terre, 450 g de tomates sous serre, 66 g de bœuf, 150g de veau, 500g de poulet, 1 litre de lait.</a:t>
            </a:r>
            <a:br>
              <a:rPr lang="fr-FR" sz="3200" dirty="0"/>
            </a:br>
            <a:r>
              <a:rPr lang="fr-FR" sz="3200" dirty="0"/>
              <a:t>100kg CO2 pour un vélo et 170 pour un vélo électrique et 90 pour une trottinette électrique, 150kg pour un ordinateur et 15 à 30 pour un smartphone selon ses </a:t>
            </a:r>
            <a:r>
              <a:rPr lang="fr-FR" sz="3200" dirty="0" err="1"/>
              <a:t>caractèristiques</a:t>
            </a:r>
            <a:r>
              <a:rPr lang="fr-FR" sz="3200" dirty="0"/>
              <a:t>.</a:t>
            </a:r>
          </a:p>
          <a:p>
            <a:r>
              <a:rPr lang="fr-FR" sz="3200" dirty="0"/>
              <a:t>23kg co2 pour un jeans, 11 pour une chemise coton et 10 pour chemise viscose, 53 kg pour un pull en laine…  (Toutes valeurs certifiées par l’Ademe, à rendre plus précises par l’usage du compte carbone)</a:t>
            </a: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332738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980728"/>
            <a:ext cx="8229600" cy="1584176"/>
          </a:xfrm>
        </p:spPr>
        <p:txBody>
          <a:bodyPr>
            <a:normAutofit/>
          </a:bodyPr>
          <a:lstStyle/>
          <a:p>
            <a:r>
              <a:rPr lang="fr-FR" dirty="0">
                <a:effectLst/>
              </a:rPr>
              <a:t>Allons-y</a:t>
            </a:r>
            <a:endParaRPr lang="fr-FR" dirty="0"/>
          </a:p>
        </p:txBody>
      </p:sp>
      <p:sp>
        <p:nvSpPr>
          <p:cNvPr id="5" name="Espace réservé du numéro de diapositive 4"/>
          <p:cNvSpPr>
            <a:spLocks noGrp="1"/>
          </p:cNvSpPr>
          <p:nvPr>
            <p:ph type="sldNum" sz="quarter" idx="12"/>
          </p:nvPr>
        </p:nvSpPr>
        <p:spPr/>
        <p:txBody>
          <a:bodyPr/>
          <a:lstStyle/>
          <a:p>
            <a:fld id="{5315A3C0-FD0E-4E9C-9E33-7A5311A9E77C}" type="slidenum">
              <a:rPr lang="fr-FR" b="1" smtClean="0"/>
              <a:t>9</a:t>
            </a:fld>
            <a:endParaRPr lang="fr-FR" b="1"/>
          </a:p>
        </p:txBody>
      </p:sp>
      <p:sp>
        <p:nvSpPr>
          <p:cNvPr id="3" name="Sous-titre 2"/>
          <p:cNvSpPr>
            <a:spLocks noGrp="1"/>
          </p:cNvSpPr>
          <p:nvPr>
            <p:ph type="subTitle" idx="1"/>
          </p:nvPr>
        </p:nvSpPr>
        <p:spPr>
          <a:xfrm>
            <a:off x="395536" y="2924944"/>
            <a:ext cx="8280920" cy="3744416"/>
          </a:xfrm>
        </p:spPr>
        <p:txBody>
          <a:bodyPr>
            <a:normAutofit/>
          </a:bodyPr>
          <a:lstStyle/>
          <a:p>
            <a:r>
              <a:rPr lang="fr-FR" sz="3200" dirty="0"/>
              <a:t>Le compte carbone c’est décrit sur </a:t>
            </a:r>
            <a:r>
              <a:rPr lang="fr-FR" sz="3200" dirty="0">
                <a:hlinkClick r:id="rId2"/>
              </a:rPr>
              <a:t>www.comptecarbone.cc</a:t>
            </a:r>
            <a:endParaRPr lang="fr-FR" sz="3200" dirty="0"/>
          </a:p>
          <a:p>
            <a:endParaRPr lang="fr-FR" sz="3200" dirty="0"/>
          </a:p>
          <a:p>
            <a:r>
              <a:rPr lang="fr-FR" sz="3200" dirty="0"/>
              <a:t>Son Wikipédia </a:t>
            </a:r>
            <a:br>
              <a:rPr lang="fr-FR" sz="3200" dirty="0"/>
            </a:br>
            <a:r>
              <a:rPr lang="fr-FR" sz="3200" dirty="0"/>
              <a:t>Et ses développements </a:t>
            </a:r>
            <a:br>
              <a:rPr lang="fr-FR" sz="3200" dirty="0"/>
            </a:br>
            <a:r>
              <a:rPr lang="fr-FR" sz="3200" dirty="0">
                <a:hlinkClick r:id="rId3"/>
              </a:rPr>
              <a:t>www.agencecarbone.fr</a:t>
            </a:r>
            <a:r>
              <a:rPr lang="fr-FR" sz="3200" dirty="0"/>
              <a:t> et </a:t>
            </a:r>
            <a:r>
              <a:rPr lang="fr-FR" sz="3200" dirty="0">
                <a:hlinkClick r:id="rId4"/>
              </a:rPr>
              <a:t>www.allocationclimat.fr</a:t>
            </a:r>
            <a:r>
              <a:rPr lang="fr-FR" sz="3200" dirty="0"/>
              <a:t> </a:t>
            </a:r>
          </a:p>
        </p:txBody>
      </p:sp>
      <p:pic>
        <p:nvPicPr>
          <p:cNvPr id="4" name="Imag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9552" y="260648"/>
            <a:ext cx="952500" cy="952500"/>
          </a:xfrm>
          <a:prstGeom prst="rect">
            <a:avLst/>
          </a:prstGeom>
        </p:spPr>
      </p:pic>
    </p:spTree>
    <p:extLst>
      <p:ext uri="{BB962C8B-B14F-4D97-AF65-F5344CB8AC3E}">
        <p14:creationId xmlns:p14="http://schemas.microsoft.com/office/powerpoint/2010/main" val="677693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27792</TotalTime>
  <Words>504</Words>
  <Application>Microsoft Office PowerPoint</Application>
  <PresentationFormat>Affichage à l'écran (4:3)</PresentationFormat>
  <Paragraphs>34</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Book Antiqua</vt:lpstr>
      <vt:lpstr>Calibri</vt:lpstr>
      <vt:lpstr>Lucida Sans</vt:lpstr>
      <vt:lpstr>Wingdings</vt:lpstr>
      <vt:lpstr>Wingdings 2</vt:lpstr>
      <vt:lpstr>Wingdings 3</vt:lpstr>
      <vt:lpstr>Apex</vt:lpstr>
      <vt:lpstr>La systémique du climat</vt:lpstr>
      <vt:lpstr>Le moyen que nous proposons</vt:lpstr>
      <vt:lpstr>Le Compte Carbone</vt:lpstr>
      <vt:lpstr>Le Compte Carbone</vt:lpstr>
      <vt:lpstr>Comment va fonctionner ce compte ?</vt:lpstr>
      <vt:lpstr>Comment va fonctionner ce compte ?</vt:lpstr>
      <vt:lpstr>30 ans pour y arriver </vt:lpstr>
      <vt:lpstr>Comment va s'adapter à chacun ?</vt:lpstr>
      <vt:lpstr>Allons-y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Sortir du chaos climatique ?</dc:title>
  <dc:creator>Armel</dc:creator>
  <cp:lastModifiedBy>Armel</cp:lastModifiedBy>
  <cp:revision>36</cp:revision>
  <dcterms:created xsi:type="dcterms:W3CDTF">2021-09-29T21:49:35Z</dcterms:created>
  <dcterms:modified xsi:type="dcterms:W3CDTF">2026-01-05T20:20:52Z</dcterms:modified>
</cp:coreProperties>
</file>