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7" r:id="rId3"/>
    <p:sldId id="270" r:id="rId4"/>
    <p:sldId id="266" r:id="rId5"/>
    <p:sldId id="265" r:id="rId6"/>
    <p:sldId id="256" r:id="rId7"/>
    <p:sldId id="268" r:id="rId8"/>
    <p:sldId id="269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08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86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10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79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56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35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41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91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95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98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66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43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2EDDD-D448-4355-8A8B-89E6EF0CCF3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18DF-5B04-4218-85CB-134DB553F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79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comptecarbone.cc/alli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comptecarbone.cc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stopexclusionenergetique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23200"/>
            <a:ext cx="2232247" cy="85160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-17368"/>
            <a:ext cx="2880320" cy="16201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35696" y="232105"/>
            <a:ext cx="4680520" cy="1370707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Colloque du partage</a:t>
            </a:r>
            <a:br>
              <a:rPr lang="fr-FR" sz="3600" b="1" dirty="0" smtClean="0"/>
            </a:br>
            <a:r>
              <a:rPr lang="fr-FR" sz="3600" b="1" dirty="0" smtClean="0"/>
              <a:t>climatique et social</a:t>
            </a:r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1916832"/>
            <a:ext cx="8496944" cy="49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800" dirty="0" smtClean="0">
                <a:solidFill>
                  <a:schemeClr val="tx1"/>
                </a:solidFill>
              </a:rPr>
              <a:t>Partager la réduction carbone et les réponses sociales ?</a:t>
            </a:r>
          </a:p>
          <a:p>
            <a:r>
              <a:rPr lang="fr-FR" sz="3800" dirty="0" smtClean="0">
                <a:solidFill>
                  <a:schemeClr val="tx1"/>
                </a:solidFill>
              </a:rPr>
              <a:t>Faut-il un référendum pour le comptage limitatif du carbone ?</a:t>
            </a:r>
          </a:p>
          <a:p>
            <a:endParaRPr lang="fr-FR" sz="2800" dirty="0" smtClean="0">
              <a:solidFill>
                <a:schemeClr val="tx1"/>
              </a:solidFill>
            </a:endParaRPr>
          </a:p>
          <a:p>
            <a:r>
              <a:rPr lang="fr-FR" sz="3800" dirty="0" smtClean="0">
                <a:solidFill>
                  <a:schemeClr val="tx1"/>
                </a:solidFill>
              </a:rPr>
              <a:t>Bienvenue au colloque animé par </a:t>
            </a:r>
            <a:r>
              <a:rPr lang="fr-FR" sz="3800" b="1" dirty="0" smtClean="0">
                <a:solidFill>
                  <a:schemeClr val="tx1"/>
                </a:solidFill>
              </a:rPr>
              <a:t>Magalie Viallon </a:t>
            </a:r>
            <a:r>
              <a:rPr lang="fr-FR" sz="3800" dirty="0" smtClean="0">
                <a:solidFill>
                  <a:schemeClr val="tx1"/>
                </a:solidFill>
              </a:rPr>
              <a:t>(Comité42), avec </a:t>
            </a:r>
            <a:r>
              <a:rPr lang="fr-FR" sz="3800" b="1" dirty="0" smtClean="0">
                <a:solidFill>
                  <a:schemeClr val="tx1"/>
                </a:solidFill>
              </a:rPr>
              <a:t>Pierre Calame </a:t>
            </a:r>
            <a:r>
              <a:rPr lang="fr-FR" sz="3800" dirty="0" smtClean="0">
                <a:solidFill>
                  <a:schemeClr val="tx1"/>
                </a:solidFill>
              </a:rPr>
              <a:t>(l’oeconomie responsable),</a:t>
            </a:r>
            <a:r>
              <a:rPr lang="fr-FR" sz="3800" b="1" dirty="0">
                <a:solidFill>
                  <a:schemeClr val="tx1"/>
                </a:solidFill>
              </a:rPr>
              <a:t> Sophie Robert-Velut</a:t>
            </a:r>
            <a:r>
              <a:rPr lang="fr-FR" sz="3800" dirty="0">
                <a:solidFill>
                  <a:schemeClr val="tx1"/>
                </a:solidFill>
              </a:rPr>
              <a:t> (Mustela), </a:t>
            </a:r>
            <a:r>
              <a:rPr lang="fr-FR" sz="3800" b="1" dirty="0" smtClean="0">
                <a:solidFill>
                  <a:schemeClr val="tx1"/>
                </a:solidFill>
              </a:rPr>
              <a:t>Emery </a:t>
            </a:r>
            <a:r>
              <a:rPr lang="fr-FR" sz="3800" b="1" dirty="0">
                <a:solidFill>
                  <a:schemeClr val="tx1"/>
                </a:solidFill>
              </a:rPr>
              <a:t>Jacquillat </a:t>
            </a:r>
            <a:r>
              <a:rPr lang="fr-FR" sz="3800" dirty="0" smtClean="0">
                <a:solidFill>
                  <a:schemeClr val="tx1"/>
                </a:solidFill>
              </a:rPr>
              <a:t>(président de la Camif et des entreprises </a:t>
            </a:r>
            <a:r>
              <a:rPr lang="fr-FR" sz="3800" dirty="0">
                <a:solidFill>
                  <a:schemeClr val="tx1"/>
                </a:solidFill>
              </a:rPr>
              <a:t>à </a:t>
            </a:r>
            <a:r>
              <a:rPr lang="fr-FR" sz="3800" dirty="0" smtClean="0">
                <a:solidFill>
                  <a:schemeClr val="tx1"/>
                </a:solidFill>
              </a:rPr>
              <a:t>mission),</a:t>
            </a:r>
            <a:r>
              <a:rPr lang="fr-FR" sz="3800" b="1" dirty="0">
                <a:solidFill>
                  <a:schemeClr val="tx1"/>
                </a:solidFill>
              </a:rPr>
              <a:t> </a:t>
            </a:r>
            <a:r>
              <a:rPr lang="fr-FR" sz="3800" b="1" dirty="0" smtClean="0">
                <a:solidFill>
                  <a:schemeClr val="tx1"/>
                </a:solidFill>
              </a:rPr>
              <a:t>Gilles Berhault </a:t>
            </a:r>
            <a:r>
              <a:rPr lang="fr-FR" sz="3800" dirty="0" smtClean="0">
                <a:solidFill>
                  <a:schemeClr val="tx1"/>
                </a:solidFill>
              </a:rPr>
              <a:t>(Stop exclusion énergétique), </a:t>
            </a:r>
            <a:r>
              <a:rPr lang="fr-FR" sz="3800" b="1" dirty="0" smtClean="0">
                <a:solidFill>
                  <a:schemeClr val="tx1"/>
                </a:solidFill>
              </a:rPr>
              <a:t>Alain </a:t>
            </a:r>
            <a:r>
              <a:rPr lang="fr-FR" sz="3800" b="1" dirty="0">
                <a:solidFill>
                  <a:schemeClr val="tx1"/>
                </a:solidFill>
              </a:rPr>
              <a:t>Karsenty </a:t>
            </a:r>
            <a:r>
              <a:rPr lang="fr-FR" sz="3800" dirty="0">
                <a:solidFill>
                  <a:schemeClr val="tx1"/>
                </a:solidFill>
              </a:rPr>
              <a:t>(Cirad), </a:t>
            </a:r>
            <a:r>
              <a:rPr lang="fr-FR" sz="3800" b="1" dirty="0" smtClean="0">
                <a:solidFill>
                  <a:schemeClr val="tx1"/>
                </a:solidFill>
              </a:rPr>
              <a:t>Samuel Thirion </a:t>
            </a:r>
            <a:r>
              <a:rPr lang="fr-FR" sz="3800" dirty="0" smtClean="0">
                <a:solidFill>
                  <a:schemeClr val="tx1"/>
                </a:solidFill>
              </a:rPr>
              <a:t>(Together), </a:t>
            </a:r>
            <a:r>
              <a:rPr lang="fr-FR" sz="3800" b="1" dirty="0" smtClean="0">
                <a:solidFill>
                  <a:schemeClr val="tx1"/>
                </a:solidFill>
              </a:rPr>
              <a:t>François Bernard </a:t>
            </a:r>
            <a:r>
              <a:rPr lang="fr-FR" sz="3800" dirty="0" smtClean="0">
                <a:solidFill>
                  <a:schemeClr val="tx1"/>
                </a:solidFill>
              </a:rPr>
              <a:t>(e-graine),</a:t>
            </a:r>
            <a:r>
              <a:rPr lang="fr-FR" sz="3800" b="1" dirty="0">
                <a:solidFill>
                  <a:schemeClr val="tx1"/>
                </a:solidFill>
              </a:rPr>
              <a:t> Thomas Castejon </a:t>
            </a:r>
            <a:r>
              <a:rPr lang="fr-FR" sz="3800" dirty="0">
                <a:solidFill>
                  <a:schemeClr val="tx1"/>
                </a:solidFill>
              </a:rPr>
              <a:t>(Allocation Climat), </a:t>
            </a:r>
            <a:r>
              <a:rPr lang="fr-FR" sz="3800" b="1" dirty="0" smtClean="0">
                <a:solidFill>
                  <a:schemeClr val="tx1"/>
                </a:solidFill>
              </a:rPr>
              <a:t>Louis-Marie Blanchard </a:t>
            </a:r>
            <a:r>
              <a:rPr lang="fr-FR" sz="3800" dirty="0" smtClean="0">
                <a:solidFill>
                  <a:schemeClr val="tx1"/>
                </a:solidFill>
              </a:rPr>
              <a:t>(les CRD) et les porte-paroles des alliés du compte carbone</a:t>
            </a:r>
            <a:r>
              <a:rPr lang="fr-FR" sz="2800" dirty="0" smtClean="0">
                <a:solidFill>
                  <a:schemeClr val="tx1"/>
                </a:solidFill>
              </a:rPr>
              <a:t/>
            </a:r>
            <a:br>
              <a:rPr lang="fr-FR" sz="2800" dirty="0" smtClean="0">
                <a:solidFill>
                  <a:schemeClr val="tx1"/>
                </a:solidFill>
              </a:rPr>
            </a:br>
            <a:endParaRPr lang="fr-FR" sz="4500" dirty="0" smtClean="0">
              <a:solidFill>
                <a:schemeClr val="tx1"/>
              </a:solidFill>
            </a:endParaRPr>
          </a:p>
          <a:p>
            <a:r>
              <a:rPr lang="fr-FR" sz="4500" b="1" dirty="0" smtClean="0">
                <a:solidFill>
                  <a:schemeClr val="tx1"/>
                </a:solidFill>
              </a:rPr>
              <a:t>Jeudi 1</a:t>
            </a:r>
            <a:r>
              <a:rPr lang="fr-FR" sz="4500" b="1" baseline="30000" dirty="0" smtClean="0">
                <a:solidFill>
                  <a:schemeClr val="tx1"/>
                </a:solidFill>
              </a:rPr>
              <a:t>er</a:t>
            </a:r>
            <a:r>
              <a:rPr lang="fr-FR" sz="4500" b="1" dirty="0" smtClean="0">
                <a:solidFill>
                  <a:schemeClr val="tx1"/>
                </a:solidFill>
              </a:rPr>
              <a:t> décembre de 18 à 21h à l’Académie du climat</a:t>
            </a:r>
            <a:br>
              <a:rPr lang="fr-FR" sz="4500" b="1" dirty="0" smtClean="0">
                <a:solidFill>
                  <a:schemeClr val="tx1"/>
                </a:solidFill>
              </a:rPr>
            </a:br>
            <a:r>
              <a:rPr lang="fr-FR" sz="4500" dirty="0">
                <a:solidFill>
                  <a:schemeClr val="tx1"/>
                </a:solidFill>
              </a:rPr>
              <a:t>Inscription pour salle ou visio sur </a:t>
            </a:r>
            <a:r>
              <a:rPr lang="fr-FR" sz="4500" dirty="0">
                <a:solidFill>
                  <a:schemeClr val="tx1"/>
                </a:solidFill>
                <a:hlinkClick r:id="rId4"/>
              </a:rPr>
              <a:t>www.comptecarbone.cc/allies</a:t>
            </a:r>
            <a:r>
              <a:rPr lang="fr-FR" sz="4500" dirty="0">
                <a:solidFill>
                  <a:schemeClr val="tx1"/>
                </a:solidFill>
              </a:rPr>
              <a:t> </a:t>
            </a:r>
            <a:endParaRPr lang="fr-FR" sz="2800" dirty="0"/>
          </a:p>
          <a:p>
            <a:endParaRPr lang="fr-FR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216" y="263871"/>
            <a:ext cx="1220913" cy="122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66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423200"/>
            <a:ext cx="2232247" cy="85160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-17368"/>
            <a:ext cx="2880320" cy="16201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35696" y="1844824"/>
            <a:ext cx="4680520" cy="1370707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Colloque du partage</a:t>
            </a:r>
            <a:br>
              <a:rPr lang="fr-FR" sz="3600" b="1" dirty="0" smtClean="0"/>
            </a:br>
            <a:r>
              <a:rPr lang="fr-FR" sz="3600" b="1" dirty="0" smtClean="0"/>
              <a:t>climatique et social</a:t>
            </a:r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3429000"/>
            <a:ext cx="8496944" cy="2470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500" dirty="0">
                <a:solidFill>
                  <a:schemeClr val="tx1"/>
                </a:solidFill>
              </a:rPr>
              <a:t>Partager la réduction carbone et les réponses sociales </a:t>
            </a:r>
            <a:r>
              <a:rPr lang="fr-FR" sz="4500" dirty="0" smtClean="0">
                <a:solidFill>
                  <a:schemeClr val="tx1"/>
                </a:solidFill>
              </a:rPr>
              <a:t>?</a:t>
            </a:r>
          </a:p>
          <a:p>
            <a:endParaRPr lang="fr-FR" sz="4500" dirty="0">
              <a:solidFill>
                <a:schemeClr val="tx1"/>
              </a:solidFill>
            </a:endParaRPr>
          </a:p>
          <a:p>
            <a:r>
              <a:rPr lang="fr-FR" sz="4500" dirty="0">
                <a:solidFill>
                  <a:schemeClr val="tx1"/>
                </a:solidFill>
              </a:rPr>
              <a:t>Faut-il un référendum pour le comptage limitatif du carbone ?</a:t>
            </a:r>
          </a:p>
          <a:p>
            <a:r>
              <a:rPr lang="fr-FR" sz="4500" b="1" dirty="0" smtClean="0">
                <a:solidFill>
                  <a:schemeClr val="tx1"/>
                </a:solidFill>
              </a:rPr>
              <a:t/>
            </a:r>
            <a:br>
              <a:rPr lang="fr-FR" sz="4500" b="1" dirty="0" smtClean="0">
                <a:solidFill>
                  <a:schemeClr val="tx1"/>
                </a:solidFill>
              </a:rPr>
            </a:br>
            <a:r>
              <a:rPr lang="fr-FR" sz="4500" b="1" dirty="0" smtClean="0">
                <a:solidFill>
                  <a:schemeClr val="tx1"/>
                </a:solidFill>
              </a:rPr>
              <a:t>Toutes infos sur </a:t>
            </a:r>
            <a:r>
              <a:rPr lang="fr-FR" sz="4500" b="1" dirty="0" smtClean="0">
                <a:solidFill>
                  <a:schemeClr val="tx1"/>
                </a:solidFill>
                <a:hlinkClick r:id="rId4"/>
              </a:rPr>
              <a:t>www.comptecarbone.cc</a:t>
            </a:r>
            <a:r>
              <a:rPr lang="fr-FR" sz="4500" b="1" dirty="0" smtClean="0">
                <a:solidFill>
                  <a:schemeClr val="tx1"/>
                </a:solidFill>
              </a:rPr>
              <a:t> </a:t>
            </a:r>
            <a:endParaRPr lang="fr-FR" sz="2800" b="1" dirty="0"/>
          </a:p>
          <a:p>
            <a:endParaRPr lang="fr-FR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63871"/>
            <a:ext cx="1220913" cy="122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8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423200"/>
            <a:ext cx="2232247" cy="85160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-17368"/>
            <a:ext cx="2880320" cy="16201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1491430"/>
            <a:ext cx="8496944" cy="1793554"/>
          </a:xfrm>
        </p:spPr>
        <p:txBody>
          <a:bodyPr>
            <a:noAutofit/>
          </a:bodyPr>
          <a:lstStyle/>
          <a:p>
            <a:r>
              <a:rPr lang="fr-FR" sz="6000" b="1" dirty="0" smtClean="0"/>
              <a:t>Colloque du partage</a:t>
            </a:r>
            <a:br>
              <a:rPr lang="fr-FR" sz="6000" b="1" dirty="0" smtClean="0"/>
            </a:br>
            <a:r>
              <a:rPr lang="fr-FR" sz="6000" b="1" dirty="0" smtClean="0"/>
              <a:t>climatique et social</a:t>
            </a:r>
            <a:endParaRPr lang="fr-FR" sz="72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3429000"/>
            <a:ext cx="8496944" cy="295232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500" dirty="0">
                <a:solidFill>
                  <a:schemeClr val="tx1"/>
                </a:solidFill>
              </a:rPr>
              <a:t>Partager la réduction carbone et les réponses sociales </a:t>
            </a:r>
            <a:r>
              <a:rPr lang="fr-FR" sz="4500" dirty="0" smtClean="0">
                <a:solidFill>
                  <a:schemeClr val="tx1"/>
                </a:solidFill>
              </a:rPr>
              <a:t>?</a:t>
            </a:r>
          </a:p>
          <a:p>
            <a:endParaRPr lang="fr-FR" sz="4500" dirty="0">
              <a:solidFill>
                <a:schemeClr val="tx1"/>
              </a:solidFill>
            </a:endParaRPr>
          </a:p>
          <a:p>
            <a:r>
              <a:rPr lang="fr-FR" sz="4500" dirty="0">
                <a:solidFill>
                  <a:schemeClr val="tx1"/>
                </a:solidFill>
              </a:rPr>
              <a:t>Faut-il un référendum pour le comptage limitatif du carbone ?</a:t>
            </a:r>
          </a:p>
          <a:p>
            <a:r>
              <a:rPr lang="fr-FR" sz="8700" b="1" dirty="0" smtClean="0">
                <a:solidFill>
                  <a:schemeClr val="tx1"/>
                </a:solidFill>
              </a:rPr>
              <a:t/>
            </a:r>
            <a:br>
              <a:rPr lang="fr-FR" sz="8700" b="1" dirty="0" smtClean="0">
                <a:solidFill>
                  <a:schemeClr val="tx1"/>
                </a:solidFill>
              </a:rPr>
            </a:br>
            <a:r>
              <a:rPr lang="fr-FR" sz="8700" b="1" dirty="0" smtClean="0">
                <a:solidFill>
                  <a:schemeClr val="tx1"/>
                </a:solidFill>
              </a:rPr>
              <a:t>par </a:t>
            </a:r>
            <a:r>
              <a:rPr lang="fr-FR" sz="8700" b="1" dirty="0" smtClean="0">
                <a:solidFill>
                  <a:schemeClr val="tx1"/>
                </a:solidFill>
              </a:rPr>
              <a:t>les alliés du compte carbone</a:t>
            </a:r>
            <a:endParaRPr lang="fr-FR" sz="6500" b="1" dirty="0"/>
          </a:p>
          <a:p>
            <a:endParaRPr lang="fr-FR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63871"/>
            <a:ext cx="1220913" cy="122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072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3" y="423200"/>
            <a:ext cx="2232247" cy="85160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8914"/>
            <a:ext cx="2880320" cy="16201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8608" y="1538869"/>
            <a:ext cx="8640960" cy="432048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/>
              <a:t>Le compte carbone sur deux pieds :</a:t>
            </a:r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2204864"/>
            <a:ext cx="8496944" cy="4653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tx1"/>
                </a:solidFill>
              </a:rPr>
              <a:t>1-donner à tous les citoyens une </a:t>
            </a:r>
            <a:r>
              <a:rPr lang="fr-FR" sz="2800" b="1" dirty="0">
                <a:solidFill>
                  <a:schemeClr val="tx1"/>
                </a:solidFill>
              </a:rPr>
              <a:t>dotation égalitaire</a:t>
            </a:r>
            <a:r>
              <a:rPr lang="fr-FR" sz="2800" dirty="0">
                <a:solidFill>
                  <a:schemeClr val="tx1"/>
                </a:solidFill>
              </a:rPr>
              <a:t> de points carbone pour couvrir tous achats de produits et services, dotation qui diminuera doucement de 6% par an. Car 30 fois 6% amèneront à l'équilibre climatique en 2050 comme le demande le GIEC si nous voulons éviter que la planète ne devienne inhabitable.</a:t>
            </a:r>
          </a:p>
          <a:p>
            <a:r>
              <a:rPr lang="fr-FR" sz="2800" dirty="0">
                <a:solidFill>
                  <a:schemeClr val="tx1"/>
                </a:solidFill>
              </a:rPr>
              <a:t> 2-simultanément, les entreprises devront compter et imputer à leurs clients tout le carbone utilisé dans leurs activités et productions, condition nécessaire à l’étiquetage et la transparence.</a:t>
            </a:r>
          </a:p>
          <a:p>
            <a:r>
              <a:rPr lang="fr-FR" sz="2800" dirty="0">
                <a:solidFill>
                  <a:schemeClr val="tx1"/>
                </a:solidFill>
              </a:rPr>
              <a:t> </a:t>
            </a:r>
          </a:p>
          <a:p>
            <a:r>
              <a:rPr lang="fr-FR" sz="2800" dirty="0">
                <a:solidFill>
                  <a:schemeClr val="tx1"/>
                </a:solidFill>
              </a:rPr>
              <a:t>Le mot clé est </a:t>
            </a:r>
            <a:r>
              <a:rPr lang="fr-FR" sz="2800" b="1" dirty="0">
                <a:solidFill>
                  <a:schemeClr val="tx1"/>
                </a:solidFill>
              </a:rPr>
              <a:t>étiquetage</a:t>
            </a:r>
            <a:r>
              <a:rPr lang="fr-FR" sz="2800" dirty="0">
                <a:solidFill>
                  <a:schemeClr val="tx1"/>
                </a:solidFill>
              </a:rPr>
              <a:t>, d'abord pour que chacun prenne conscience, et parce que la transparence et l'étiquetage des concurrents pousseront les entreprises à décarboner spontanément… si elles veulent survivre</a:t>
            </a:r>
            <a:r>
              <a:rPr lang="fr-FR" sz="2800" dirty="0" smtClean="0">
                <a:solidFill>
                  <a:schemeClr val="tx1"/>
                </a:solidFill>
              </a:rPr>
              <a:t>.</a:t>
            </a:r>
            <a:endParaRPr lang="fr-FR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03" y="289473"/>
            <a:ext cx="1220913" cy="122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6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3" y="423200"/>
            <a:ext cx="2232247" cy="85160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8914"/>
            <a:ext cx="2880320" cy="16201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8608" y="1538869"/>
            <a:ext cx="8640960" cy="432048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/>
              <a:t>Le compte carbone en neuf règles :</a:t>
            </a:r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2204864"/>
            <a:ext cx="8496944" cy="46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 smtClean="0">
                <a:solidFill>
                  <a:schemeClr val="tx1"/>
                </a:solidFill>
              </a:rPr>
              <a:t>1- 9000 kg eqCO2 à chaque citoyen</a:t>
            </a:r>
            <a:r>
              <a:rPr lang="fr-FR" sz="2800" b="1" dirty="0">
                <a:solidFill>
                  <a:schemeClr val="tx1"/>
                </a:solidFill>
              </a:rPr>
              <a:t/>
            </a:r>
            <a:br>
              <a:rPr lang="fr-FR" sz="2800" b="1" dirty="0">
                <a:solidFill>
                  <a:schemeClr val="tx1"/>
                </a:solidFill>
              </a:rPr>
            </a:br>
            <a:r>
              <a:rPr lang="fr-FR" sz="2800" b="1" dirty="0" smtClean="0">
                <a:solidFill>
                  <a:schemeClr val="tx1"/>
                </a:solidFill>
              </a:rPr>
              <a:t>2- toutes entreprises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3- registre carbone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4- une agence carbone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5- compte d’étalement pour </a:t>
            </a:r>
            <a:r>
              <a:rPr lang="fr-FR" sz="2800" b="1" dirty="0" err="1" smtClean="0">
                <a:solidFill>
                  <a:schemeClr val="tx1"/>
                </a:solidFill>
              </a:rPr>
              <a:t>investt</a:t>
            </a:r>
            <a:endParaRPr lang="fr-FR" sz="2800" b="1" dirty="0" smtClean="0">
              <a:solidFill>
                <a:schemeClr val="tx1"/>
              </a:solidFill>
            </a:endParaRPr>
          </a:p>
          <a:p>
            <a:r>
              <a:rPr lang="fr-FR" sz="2800" b="1" dirty="0" smtClean="0">
                <a:solidFill>
                  <a:schemeClr val="tx1"/>
                </a:solidFill>
              </a:rPr>
              <a:t>6- revenu universel de sobriété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7- renouvellement annuel à moins 6%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8- </a:t>
            </a:r>
            <a:r>
              <a:rPr lang="fr-FR" sz="2800" b="1" dirty="0" err="1" smtClean="0">
                <a:solidFill>
                  <a:schemeClr val="tx1"/>
                </a:solidFill>
              </a:rPr>
              <a:t>Expts</a:t>
            </a:r>
            <a:r>
              <a:rPr lang="fr-FR" sz="2800" b="1" dirty="0" smtClean="0">
                <a:solidFill>
                  <a:schemeClr val="tx1"/>
                </a:solidFill>
              </a:rPr>
              <a:t>-comptables et </a:t>
            </a:r>
            <a:r>
              <a:rPr lang="fr-FR" sz="2800" b="1" dirty="0" err="1" smtClean="0">
                <a:solidFill>
                  <a:schemeClr val="tx1"/>
                </a:solidFill>
              </a:rPr>
              <a:t>com</a:t>
            </a:r>
            <a:r>
              <a:rPr lang="fr-FR" sz="2800" b="1" dirty="0" smtClean="0">
                <a:solidFill>
                  <a:schemeClr val="tx1"/>
                </a:solidFill>
              </a:rPr>
              <a:t>’ aux comptes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9- tout besoin vital couvert sans rachat</a:t>
            </a:r>
            <a:endParaRPr lang="fr-FR" sz="2800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03" y="289473"/>
            <a:ext cx="1220913" cy="122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3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3" y="423200"/>
            <a:ext cx="2232247" cy="85160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8914"/>
            <a:ext cx="2880320" cy="16201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8608" y="1538869"/>
            <a:ext cx="8640960" cy="432048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/>
              <a:t>Le compte carbone en 5 arguments :</a:t>
            </a:r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23528" y="2204864"/>
            <a:ext cx="8496944" cy="46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03" y="289473"/>
            <a:ext cx="1220913" cy="122091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824" y="2086772"/>
            <a:ext cx="4438352" cy="477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96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www.stopexclusionenergetique.org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45" y="1412776"/>
            <a:ext cx="8118870" cy="4713387"/>
          </a:xfrm>
        </p:spPr>
      </p:pic>
    </p:spTree>
    <p:extLst>
      <p:ext uri="{BB962C8B-B14F-4D97-AF65-F5344CB8AC3E}">
        <p14:creationId xmlns:p14="http://schemas.microsoft.com/office/powerpoint/2010/main" val="246381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5517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94877</TotalTime>
  <Words>229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Colloque du partage climatique et social</vt:lpstr>
      <vt:lpstr>Colloque du partage climatique et social</vt:lpstr>
      <vt:lpstr>Colloque du partage climatique et social</vt:lpstr>
      <vt:lpstr>Le compte carbone sur deux pieds :</vt:lpstr>
      <vt:lpstr>Le compte carbone en neuf règles :</vt:lpstr>
      <vt:lpstr>Le compte carbone en 5 arguments :</vt:lpstr>
      <vt:lpstr>www.stopexclusionenergetique.org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Jouer un coup d’avance, préparer le comptage carbone</dc:title>
  <dc:creator>Armel</dc:creator>
  <cp:lastModifiedBy>Armel</cp:lastModifiedBy>
  <cp:revision>75</cp:revision>
  <cp:lastPrinted>2022-12-01T10:20:02Z</cp:lastPrinted>
  <dcterms:created xsi:type="dcterms:W3CDTF">2022-07-13T12:56:04Z</dcterms:created>
  <dcterms:modified xsi:type="dcterms:W3CDTF">2022-12-05T08:26:28Z</dcterms:modified>
</cp:coreProperties>
</file>