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80" r:id="rId5"/>
    <p:sldId id="282" r:id="rId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00" autoAdjust="0"/>
    <p:restoredTop sz="94660"/>
  </p:normalViewPr>
  <p:slideViewPr>
    <p:cSldViewPr snapToGrid="0">
      <p:cViewPr varScale="1">
        <p:scale>
          <a:sx n="92" d="100"/>
          <a:sy n="92" d="100"/>
        </p:scale>
        <p:origin x="106" y="2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/>
          <p:cNvSpPr/>
          <p:nvPr/>
        </p:nvSpPr>
        <p:spPr bwMode="auto">
          <a:xfrm>
            <a:off x="0" y="-3175"/>
            <a:ext cx="12192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5760" y="0"/>
                </a:moveTo>
                <a:lnTo>
                  <a:pt x="0" y="0"/>
                </a:lnTo>
                <a:lnTo>
                  <a:pt x="0" y="3090"/>
                </a:lnTo>
                <a:lnTo>
                  <a:pt x="943" y="3090"/>
                </a:lnTo>
                <a:lnTo>
                  <a:pt x="1123" y="3270"/>
                </a:lnTo>
                <a:lnTo>
                  <a:pt x="1123" y="3270"/>
                </a:lnTo>
                <a:lnTo>
                  <a:pt x="1127" y="3272"/>
                </a:lnTo>
                <a:lnTo>
                  <a:pt x="1133" y="3275"/>
                </a:lnTo>
                <a:lnTo>
                  <a:pt x="1139" y="3278"/>
                </a:lnTo>
                <a:lnTo>
                  <a:pt x="1144" y="3278"/>
                </a:lnTo>
                <a:lnTo>
                  <a:pt x="1150" y="3278"/>
                </a:lnTo>
                <a:lnTo>
                  <a:pt x="1155" y="3275"/>
                </a:lnTo>
                <a:lnTo>
                  <a:pt x="1161" y="3272"/>
                </a:lnTo>
                <a:lnTo>
                  <a:pt x="1165" y="3270"/>
                </a:lnTo>
                <a:lnTo>
                  <a:pt x="1345" y="3090"/>
                </a:lnTo>
                <a:lnTo>
                  <a:pt x="5760" y="3090"/>
                </a:lnTo>
                <a:lnTo>
                  <a:pt x="5760" y="0"/>
                </a:lnTo>
                <a:close/>
              </a:path>
            </a:pathLst>
          </a:custGeom>
          <a:ln/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0001" y="1449147"/>
            <a:ext cx="10572000" cy="2971051"/>
          </a:xfrm>
        </p:spPr>
        <p:txBody>
          <a:bodyPr/>
          <a:lstStyle>
            <a:lvl1pPr>
              <a:defRPr sz="54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10001" y="5280847"/>
            <a:ext cx="10572000" cy="434974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9EBBA-996F-894A-B54A-D6246ED52CEA}" type="datetimeFigureOut">
              <a:rPr lang="en-US" dirty="0"/>
              <a:pPr/>
              <a:t>2/15/2024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panoramiqu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4800600"/>
            <a:ext cx="10561418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15" name="Picture Placeholder 14"/>
          <p:cNvSpPr>
            <a:spLocks noGrp="1" noChangeAspect="1"/>
          </p:cNvSpPr>
          <p:nvPr>
            <p:ph type="pic" sz="quarter" idx="13"/>
          </p:nvPr>
        </p:nvSpPr>
        <p:spPr bwMode="auto">
          <a:xfrm>
            <a:off x="0" y="0"/>
            <a:ext cx="12192000" cy="4800600"/>
          </a:xfrm>
          <a:custGeom>
            <a:avLst/>
            <a:gdLst/>
            <a:ahLst/>
            <a:cxnLst/>
            <a:rect l="0" t="0" r="r" b="b"/>
            <a:pathLst>
              <a:path w="5760" h="3289">
                <a:moveTo>
                  <a:pt x="5760" y="0"/>
                </a:moveTo>
                <a:lnTo>
                  <a:pt x="0" y="0"/>
                </a:lnTo>
                <a:lnTo>
                  <a:pt x="0" y="3100"/>
                </a:lnTo>
                <a:lnTo>
                  <a:pt x="943" y="3100"/>
                </a:lnTo>
                <a:lnTo>
                  <a:pt x="1123" y="3281"/>
                </a:lnTo>
                <a:lnTo>
                  <a:pt x="1123" y="3281"/>
                </a:lnTo>
                <a:lnTo>
                  <a:pt x="1127" y="3283"/>
                </a:lnTo>
                <a:lnTo>
                  <a:pt x="1133" y="3286"/>
                </a:lnTo>
                <a:lnTo>
                  <a:pt x="1139" y="3289"/>
                </a:lnTo>
                <a:lnTo>
                  <a:pt x="1144" y="3289"/>
                </a:lnTo>
                <a:lnTo>
                  <a:pt x="1150" y="3289"/>
                </a:lnTo>
                <a:lnTo>
                  <a:pt x="1155" y="3286"/>
                </a:lnTo>
                <a:lnTo>
                  <a:pt x="1161" y="3283"/>
                </a:lnTo>
                <a:lnTo>
                  <a:pt x="1165" y="3281"/>
                </a:lnTo>
                <a:lnTo>
                  <a:pt x="1345" y="3100"/>
                </a:lnTo>
                <a:lnTo>
                  <a:pt x="5760" y="3100"/>
                </a:lnTo>
                <a:lnTo>
                  <a:pt x="5760" y="0"/>
                </a:lnTo>
                <a:close/>
              </a:path>
            </a:pathLst>
          </a:custGeom>
          <a:noFill/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numCol="1" anchor="t" anchorCtr="0" compatLnSpc="1">
            <a:prstTxWarp prst="textNoShape">
              <a:avLst/>
            </a:prstTxWarp>
            <a:normAutofit/>
          </a:bodyPr>
          <a:lstStyle>
            <a:lvl1pPr marL="0" indent="0" algn="ctr">
              <a:buFontTx/>
              <a:buNone/>
              <a:defRPr sz="1600"/>
            </a:lvl1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0000" y="5367338"/>
            <a:ext cx="10561418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C79C5D-2A6F-F04D-97DA-BEF2467B64E4}" type="datetimeFigureOut">
              <a:rPr lang="en-US" dirty="0"/>
              <a:pPr/>
              <a:t>2/15/2024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ion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6"/>
          <p:cNvSpPr>
            <a:spLocks noChangeAspect="1"/>
          </p:cNvSpPr>
          <p:nvPr/>
        </p:nvSpPr>
        <p:spPr bwMode="auto">
          <a:xfrm>
            <a:off x="631697" y="1081456"/>
            <a:ext cx="6332416" cy="3239188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0985" y="1238502"/>
            <a:ext cx="5893840" cy="2645912"/>
          </a:xfrm>
        </p:spPr>
        <p:txBody>
          <a:bodyPr anchor="b"/>
          <a:lstStyle>
            <a:lvl1pPr algn="l">
              <a:defRPr sz="4200" b="1" cap="none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3190" y="4443680"/>
            <a:ext cx="5891636" cy="713241"/>
          </a:xfrm>
        </p:spPr>
        <p:txBody>
          <a:bodyPr anchor="t">
            <a:no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9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7574642" y="1081456"/>
            <a:ext cx="3810001" cy="4075465"/>
          </a:xfrm>
        </p:spPr>
        <p:txBody>
          <a:bodyPr anchor="t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A1846-DA80-1C48-A609-854EA85C59AD}" type="datetimeFigureOut">
              <a:rPr lang="en-US" dirty="0"/>
              <a:pPr/>
              <a:t>2/15/2024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e 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6"/>
          <p:cNvSpPr>
            <a:spLocks noChangeAspect="1"/>
          </p:cNvSpPr>
          <p:nvPr/>
        </p:nvSpPr>
        <p:spPr bwMode="auto">
          <a:xfrm>
            <a:off x="1140884" y="2286585"/>
            <a:ext cx="4895115" cy="2503972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8" name="Title 1"/>
          <p:cNvSpPr>
            <a:spLocks noGrp="1"/>
          </p:cNvSpPr>
          <p:nvPr>
            <p:ph type="title"/>
          </p:nvPr>
        </p:nvSpPr>
        <p:spPr>
          <a:xfrm>
            <a:off x="1357089" y="2435957"/>
            <a:ext cx="4382521" cy="2007789"/>
          </a:xfrm>
        </p:spPr>
        <p:txBody>
          <a:bodyPr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6156000" y="2286000"/>
            <a:ext cx="4880300" cy="2295525"/>
          </a:xfrm>
        </p:spPr>
        <p:txBody>
          <a:bodyPr anchor="t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F54567-0DE4-3F47-BF90-CB84690072F9}" type="datetimeFigureOut">
              <a:rPr lang="en-US" dirty="0"/>
              <a:pPr/>
              <a:t>2/15/2024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C52C72-DE31-F449-A4ED-4C594FD91407}" type="datetimeFigureOut">
              <a:rPr lang="en-US" dirty="0"/>
              <a:pPr/>
              <a:t>2/15/2024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6"/>
          <p:cNvSpPr>
            <a:spLocks noChangeAspect="1"/>
          </p:cNvSpPr>
          <p:nvPr/>
        </p:nvSpPr>
        <p:spPr bwMode="auto">
          <a:xfrm>
            <a:off x="7669651" y="446089"/>
            <a:ext cx="4522349" cy="5414962"/>
          </a:xfrm>
          <a:custGeom>
            <a:avLst/>
            <a:gdLst/>
            <a:ahLst/>
            <a:cxnLst/>
            <a:rect l="0" t="0" r="r" b="b"/>
            <a:pathLst>
              <a:path w="2879" h="4320">
                <a:moveTo>
                  <a:pt x="183" y="0"/>
                </a:moveTo>
                <a:lnTo>
                  <a:pt x="183" y="1197"/>
                </a:lnTo>
                <a:lnTo>
                  <a:pt x="8" y="1372"/>
                </a:lnTo>
                <a:lnTo>
                  <a:pt x="8" y="1372"/>
                </a:lnTo>
                <a:lnTo>
                  <a:pt x="6" y="1376"/>
                </a:lnTo>
                <a:lnTo>
                  <a:pt x="3" y="1382"/>
                </a:lnTo>
                <a:lnTo>
                  <a:pt x="0" y="1387"/>
                </a:lnTo>
                <a:lnTo>
                  <a:pt x="0" y="1393"/>
                </a:lnTo>
                <a:lnTo>
                  <a:pt x="0" y="1399"/>
                </a:lnTo>
                <a:lnTo>
                  <a:pt x="3" y="1404"/>
                </a:lnTo>
                <a:lnTo>
                  <a:pt x="6" y="1410"/>
                </a:lnTo>
                <a:lnTo>
                  <a:pt x="8" y="1414"/>
                </a:lnTo>
                <a:lnTo>
                  <a:pt x="183" y="1589"/>
                </a:lnTo>
                <a:lnTo>
                  <a:pt x="183" y="4320"/>
                </a:lnTo>
                <a:lnTo>
                  <a:pt x="2879" y="4320"/>
                </a:lnTo>
                <a:lnTo>
                  <a:pt x="2879" y="0"/>
                </a:lnTo>
                <a:lnTo>
                  <a:pt x="183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183540" y="586171"/>
            <a:ext cx="2494791" cy="513479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0001" y="446089"/>
            <a:ext cx="6611540" cy="5414962"/>
          </a:xfrm>
        </p:spPr>
        <p:txBody>
          <a:bodyPr vert="eaVert" anchor="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2726E-379B-B349-9EED-81ED093FA806}" type="datetimeFigureOut">
              <a:rPr lang="en-US" dirty="0"/>
              <a:pPr/>
              <a:t>2/15/2024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447188"/>
            <a:ext cx="10571998" cy="970450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8712" y="2222287"/>
            <a:ext cx="10554574" cy="3636511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A1323-8D79-1946-B0D7-40001CF92E9D}" type="datetimeFigureOut">
              <a:rPr lang="en-US" dirty="0"/>
              <a:pPr/>
              <a:t>2/15/2024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7"/>
          <p:cNvSpPr/>
          <p:nvPr/>
        </p:nvSpPr>
        <p:spPr bwMode="auto">
          <a:xfrm>
            <a:off x="0" y="1"/>
            <a:ext cx="12192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0" y="0"/>
                </a:moveTo>
                <a:lnTo>
                  <a:pt x="5760" y="0"/>
                </a:lnTo>
                <a:lnTo>
                  <a:pt x="5760" y="3090"/>
                </a:lnTo>
                <a:lnTo>
                  <a:pt x="4817" y="3090"/>
                </a:lnTo>
                <a:lnTo>
                  <a:pt x="4637" y="3270"/>
                </a:lnTo>
                <a:lnTo>
                  <a:pt x="4637" y="3270"/>
                </a:lnTo>
                <a:lnTo>
                  <a:pt x="4633" y="3272"/>
                </a:lnTo>
                <a:lnTo>
                  <a:pt x="4627" y="3275"/>
                </a:lnTo>
                <a:lnTo>
                  <a:pt x="4621" y="3278"/>
                </a:lnTo>
                <a:lnTo>
                  <a:pt x="4616" y="3278"/>
                </a:lnTo>
                <a:lnTo>
                  <a:pt x="4610" y="3278"/>
                </a:lnTo>
                <a:lnTo>
                  <a:pt x="4605" y="3275"/>
                </a:lnTo>
                <a:lnTo>
                  <a:pt x="4599" y="3272"/>
                </a:lnTo>
                <a:lnTo>
                  <a:pt x="4595" y="3270"/>
                </a:lnTo>
                <a:lnTo>
                  <a:pt x="4415" y="3090"/>
                </a:lnTo>
                <a:lnTo>
                  <a:pt x="0" y="3090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2951396"/>
            <a:ext cx="10561418" cy="1468800"/>
          </a:xfrm>
        </p:spPr>
        <p:txBody>
          <a:bodyPr anchor="b"/>
          <a:lstStyle>
            <a:lvl1pPr algn="r">
              <a:defRPr sz="4800" b="1" cap="none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0000" y="5281201"/>
            <a:ext cx="10561418" cy="433955"/>
          </a:xfrm>
        </p:spPr>
        <p:txBody>
          <a:bodyPr anchor="t">
            <a:no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A1846-DA80-1C48-A609-854EA85C59AD}" type="datetimeFigureOut">
              <a:rPr lang="en-US" dirty="0"/>
              <a:pPr/>
              <a:t>2/15/2024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8712" y="2222287"/>
            <a:ext cx="5185873" cy="3638763"/>
          </a:xfrm>
        </p:spPr>
        <p:txBody>
          <a:bodyPr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7415" y="2222287"/>
            <a:ext cx="5194583" cy="3638764"/>
          </a:xfrm>
        </p:spPr>
        <p:txBody>
          <a:bodyPr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302355-E14B-8545-A8F8-0FE83CC9D524}" type="datetimeFigureOut">
              <a:rPr lang="en-US" dirty="0"/>
              <a:pPr/>
              <a:t>2/15/2024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4728" y="2174875"/>
            <a:ext cx="5189857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4729" y="2751138"/>
            <a:ext cx="5189856" cy="3109913"/>
          </a:xfrm>
        </p:spPr>
        <p:txBody>
          <a:bodyPr anchor="t"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7415" y="2174875"/>
            <a:ext cx="5194583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7415" y="2751138"/>
            <a:ext cx="5194583" cy="3109913"/>
          </a:xfrm>
        </p:spPr>
        <p:txBody>
          <a:bodyPr anchor="t"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40F58-564D-2B4F-AE67-E407BA4FCF45}" type="datetimeFigureOut">
              <a:rPr lang="en-US" dirty="0"/>
              <a:pPr/>
              <a:t>2/15/2024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3A34C8-038E-2045-AF43-DF7DBB8E0E9E}" type="datetimeFigureOut">
              <a:rPr lang="en-US" dirty="0"/>
              <a:pPr/>
              <a:t>2/15/2024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18C68F-D26B-8F47-958C-23B49CF8A634}" type="datetimeFigureOut">
              <a:rPr lang="en-US" dirty="0"/>
              <a:pPr/>
              <a:t>2/15/2024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6"/>
          <p:cNvSpPr>
            <a:spLocks noChangeAspect="1"/>
          </p:cNvSpPr>
          <p:nvPr/>
        </p:nvSpPr>
        <p:spPr bwMode="auto">
          <a:xfrm>
            <a:off x="1073151" y="446087"/>
            <a:ext cx="3547533" cy="1814651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3151" y="446088"/>
            <a:ext cx="3547533" cy="1618396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55633" y="446088"/>
            <a:ext cx="6252633" cy="5414963"/>
          </a:xfrm>
        </p:spPr>
        <p:txBody>
          <a:bodyPr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3151" y="2260738"/>
            <a:ext cx="3547533" cy="360031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DF5E60-9974-AC48-9591-99C2BB44B7CF}" type="datetimeFigureOut">
              <a:rPr lang="en-US" dirty="0"/>
              <a:pPr/>
              <a:t>2/15/2024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4728" y="727522"/>
            <a:ext cx="4852988" cy="1617163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9" name="Picture Placeholder 11"/>
          <p:cNvSpPr>
            <a:spLocks noGrp="1" noChangeAspect="1"/>
          </p:cNvSpPr>
          <p:nvPr>
            <p:ph type="pic" sz="quarter" idx="13"/>
          </p:nvPr>
        </p:nvSpPr>
        <p:spPr bwMode="auto">
          <a:xfrm>
            <a:off x="6098117" y="0"/>
            <a:ext cx="6093883" cy="6858000"/>
          </a:xfrm>
          <a:custGeom>
            <a:avLst/>
            <a:gdLst/>
            <a:ahLst/>
            <a:cxnLst/>
            <a:rect l="0" t="0" r="r" b="b"/>
            <a:pathLst>
              <a:path w="2879" h="4320">
                <a:moveTo>
                  <a:pt x="183" y="0"/>
                </a:moveTo>
                <a:lnTo>
                  <a:pt x="183" y="1197"/>
                </a:lnTo>
                <a:lnTo>
                  <a:pt x="8" y="1372"/>
                </a:lnTo>
                <a:lnTo>
                  <a:pt x="8" y="1372"/>
                </a:lnTo>
                <a:lnTo>
                  <a:pt x="6" y="1376"/>
                </a:lnTo>
                <a:lnTo>
                  <a:pt x="3" y="1382"/>
                </a:lnTo>
                <a:lnTo>
                  <a:pt x="0" y="1387"/>
                </a:lnTo>
                <a:lnTo>
                  <a:pt x="0" y="1393"/>
                </a:lnTo>
                <a:lnTo>
                  <a:pt x="0" y="1399"/>
                </a:lnTo>
                <a:lnTo>
                  <a:pt x="3" y="1404"/>
                </a:lnTo>
                <a:lnTo>
                  <a:pt x="6" y="1410"/>
                </a:lnTo>
                <a:lnTo>
                  <a:pt x="8" y="1414"/>
                </a:lnTo>
                <a:lnTo>
                  <a:pt x="183" y="1589"/>
                </a:lnTo>
                <a:lnTo>
                  <a:pt x="183" y="4320"/>
                </a:lnTo>
                <a:lnTo>
                  <a:pt x="2879" y="4320"/>
                </a:lnTo>
                <a:lnTo>
                  <a:pt x="2879" y="0"/>
                </a:lnTo>
                <a:lnTo>
                  <a:pt x="183" y="0"/>
                </a:lnTo>
                <a:close/>
              </a:path>
            </a:pathLst>
          </a:custGeom>
          <a:noFill/>
          <a:ln w="9525">
            <a:solidFill>
              <a:schemeClr val="tx2"/>
            </a:solidFill>
            <a:round/>
            <a:headEnd/>
            <a:tailEnd/>
          </a:ln>
          <a:effectLst/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>
            <a:lvl1pPr algn="ctr">
              <a:buFontTx/>
              <a:buNone/>
              <a:defRPr sz="1400"/>
            </a:lvl1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4728" y="2344684"/>
            <a:ext cx="4852988" cy="3516365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885810" y="6041362"/>
            <a:ext cx="976879" cy="365125"/>
          </a:xfrm>
        </p:spPr>
        <p:txBody>
          <a:bodyPr/>
          <a:lstStyle/>
          <a:p>
            <a:fld id="{18C79C5D-2A6F-F04D-97DA-BEF2467B64E4}" type="datetimeFigureOut">
              <a:rPr lang="en-US" dirty="0"/>
              <a:pPr/>
              <a:t>2/15/2024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90396" y="6041362"/>
            <a:ext cx="3295413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862689" y="5915888"/>
            <a:ext cx="1062155" cy="490599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10000" y="447188"/>
            <a:ext cx="10571998" cy="970450"/>
          </a:xfrm>
          <a:prstGeom prst="rect">
            <a:avLst/>
          </a:prstGeom>
          <a:effectLst>
            <a:outerShdw blurRad="50800" dir="14400000">
              <a:srgbClr val="000000">
                <a:alpha val="60000"/>
              </a:srgbClr>
            </a:outerShdw>
          </a:effectLst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0000" y="2184401"/>
            <a:ext cx="10563285" cy="3674397"/>
          </a:xfrm>
          <a:prstGeom prst="rect">
            <a:avLst/>
          </a:prstGeom>
          <a:effectLst>
            <a:outerShdw blurRad="50800" dir="14400000">
              <a:srgbClr val="000000">
                <a:alpha val="40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1514" y="6041362"/>
            <a:ext cx="864432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334626" y="6041362"/>
            <a:ext cx="1343706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09B482E8-6E0E-1B4F-B1FD-C69DB9E858D9}" type="datetimeFigureOut">
              <a:rPr lang="en-US" dirty="0"/>
              <a:pPr/>
              <a:t>2/15/2024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78331" y="5915888"/>
            <a:ext cx="1062155" cy="490599"/>
          </a:xfrm>
          <a:prstGeom prst="rect">
            <a:avLst/>
          </a:prstGeom>
        </p:spPr>
        <p:txBody>
          <a:bodyPr vert="horz" lIns="91440" tIns="45720" rIns="91440" bIns="10800" rtlCol="0" anchor="b"/>
          <a:lstStyle>
            <a:lvl1pPr algn="r">
              <a:defRPr sz="20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3" r:id="rId9"/>
    <p:sldLayoutId id="2147483657" r:id="rId10"/>
    <p:sldLayoutId id="2147483666" r:id="rId11"/>
    <p:sldLayoutId id="2147483661" r:id="rId12"/>
    <p:sldLayoutId id="2147483658" r:id="rId13"/>
    <p:sldLayoutId id="2147483659" r:id="rId14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4000" b="1" kern="1200">
          <a:solidFill>
            <a:srgbClr val="FEFEFE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4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28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36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hyperlink" Target="https://climate4.eu/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hyperlink" Target="https://comptecarbone.cc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E83B03E-A969-48B6-8744-956DE1F41B6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sz="4800" dirty="0"/>
              <a:t>Un revenu de base… qui en </a:t>
            </a:r>
            <a:r>
              <a:rPr lang="fr-FR" sz="4800" dirty="0" err="1"/>
              <a:t>djette</a:t>
            </a:r>
            <a:endParaRPr lang="fr-FR" sz="4800" dirty="0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00147686-4D8F-4CCF-86B1-9ADF3401867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fr-FR" dirty="0"/>
              <a:t>Faire payer les riches… qui aimeront ça.</a:t>
            </a:r>
          </a:p>
        </p:txBody>
      </p:sp>
    </p:spTree>
    <p:extLst>
      <p:ext uri="{BB962C8B-B14F-4D97-AF65-F5344CB8AC3E}">
        <p14:creationId xmlns:p14="http://schemas.microsoft.com/office/powerpoint/2010/main" val="34916947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5367F9E-4433-4E49-A165-BBF14A5A6A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dirty="0"/>
              <a:t>Donner 1000 points de monnaie carbone à chaque européen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8BC5F41-72C8-4E5B-BB5F-BFEF8B8402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8712" y="2222287"/>
            <a:ext cx="6568050" cy="4083097"/>
          </a:xfrm>
        </p:spPr>
        <p:txBody>
          <a:bodyPr/>
          <a:lstStyle/>
          <a:p>
            <a:r>
              <a:rPr lang="fr-FR" dirty="0"/>
              <a:t>Si vous voyagez, vous « payez » le contenu carbone de vos vols en monnaie carbone (1000 </a:t>
            </a:r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Ͼ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dirty="0"/>
              <a:t>pour un aller-retour à Athènes)</a:t>
            </a:r>
          </a:p>
          <a:p>
            <a:r>
              <a:rPr lang="fr-FR" dirty="0"/>
              <a:t>Attention la dotation sera renouvelée chaque année avec 6% de moins</a:t>
            </a:r>
          </a:p>
          <a:p>
            <a:r>
              <a:rPr lang="fr-FR" dirty="0"/>
              <a:t>Si vous ne voyagez pas, vous monnayez au guichet local (par exemple à 100€/tonne)</a:t>
            </a:r>
          </a:p>
          <a:p>
            <a:r>
              <a:rPr lang="fr-FR" dirty="0"/>
              <a:t>Sous l’effet de rationnement, le cours d’échange double chaque année</a:t>
            </a:r>
          </a:p>
          <a:p>
            <a:r>
              <a:rPr lang="fr-FR" dirty="0"/>
              <a:t>Signer sur </a:t>
            </a:r>
            <a:r>
              <a:rPr lang="fr-FR" dirty="0">
                <a:hlinkClick r:id="rId2"/>
              </a:rPr>
              <a:t>https://climate4.eu</a:t>
            </a:r>
            <a:r>
              <a:rPr lang="fr-FR" dirty="0"/>
              <a:t> 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F5428D51-E31B-4D5D-9142-6C7195B555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26110" y="2312834"/>
            <a:ext cx="4154355" cy="3881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22521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5367F9E-4433-4E49-A165-BBF14A5A6A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dirty="0"/>
              <a:t>Étendre la monnaie carbone à 9000 </a:t>
            </a:r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Ͼ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/an</a:t>
            </a:r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8BC5F41-72C8-4E5B-BB5F-BFEF8B8402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8712" y="2222287"/>
            <a:ext cx="6568050" cy="4083097"/>
          </a:xfrm>
        </p:spPr>
        <p:txBody>
          <a:bodyPr/>
          <a:lstStyle/>
          <a:p>
            <a:r>
              <a:rPr lang="fr-FR" dirty="0"/>
              <a:t>L’avion n’est qu’un démarrage (représente 5% des gaz à effet de serre)</a:t>
            </a:r>
          </a:p>
          <a:p>
            <a:r>
              <a:rPr lang="fr-FR" dirty="0"/>
              <a:t>En France il faut partager 604 millions t CO2e sur 68 millions de français soit 9t/p/an</a:t>
            </a:r>
          </a:p>
          <a:p>
            <a:r>
              <a:rPr lang="fr-FR" dirty="0"/>
              <a:t>Une famille de 4 qui limite par sobriété à 16t revend 20t/an soit 2000€ la première année</a:t>
            </a:r>
          </a:p>
          <a:p>
            <a:r>
              <a:rPr lang="fr-FR" dirty="0"/>
              <a:t>La 4</a:t>
            </a:r>
            <a:r>
              <a:rPr lang="fr-FR" baseline="30000" dirty="0"/>
              <a:t>ème</a:t>
            </a:r>
            <a:r>
              <a:rPr lang="fr-FR" dirty="0"/>
              <a:t> année ils en revendent pour 7000€…</a:t>
            </a:r>
          </a:p>
          <a:p>
            <a:r>
              <a:rPr lang="fr-FR" dirty="0"/>
              <a:t>Débattre ? Visiter </a:t>
            </a:r>
            <a:r>
              <a:rPr lang="fr-FR" dirty="0">
                <a:hlinkClick r:id="rId2"/>
              </a:rPr>
              <a:t>https://comptecarbone.cc</a:t>
            </a:r>
            <a:r>
              <a:rPr lang="fr-FR" dirty="0"/>
              <a:t> 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CF924ADA-1DD0-4D18-B49F-A45E864AEC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86762" y="2329733"/>
            <a:ext cx="4805238" cy="3773324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3C386C0F-C1B0-491D-9433-B7FE43B52A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89381" y="1386921"/>
            <a:ext cx="2311054" cy="1778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6549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CDE8202-0B26-4FD9-B989-D409B56CF6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Un film pour anticiper comment ça marcherait </a:t>
            </a:r>
          </a:p>
        </p:txBody>
      </p:sp>
      <p:pic>
        <p:nvPicPr>
          <p:cNvPr id="4" name="CompteCarboneCclair_compress">
            <a:hlinkClick r:id="" action="ppaction://media"/>
            <a:extLst>
              <a:ext uri="{FF2B5EF4-FFF2-40B4-BE49-F238E27FC236}">
                <a16:creationId xmlns:a16="http://schemas.microsoft.com/office/drawing/2014/main" id="{87E505CA-A901-4118-9C38-5719B1D7575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72984" y="1551894"/>
            <a:ext cx="9046029" cy="5088391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7548DEC9-76FD-4782-A629-5C9B1E5DED4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0373" y="174893"/>
            <a:ext cx="1537111" cy="1182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8298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431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8EF5F96-3B8F-459C-AA84-53C0B46117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Rejoindre un comité local</a:t>
            </a:r>
            <a:br>
              <a:rPr lang="fr-FR" dirty="0"/>
            </a:br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39B69A1-9C62-4C3A-8107-B237453964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31429" y="2222287"/>
            <a:ext cx="5334000" cy="4188525"/>
          </a:xfrm>
        </p:spPr>
        <p:txBody>
          <a:bodyPr>
            <a:normAutofit lnSpcReduction="10000"/>
          </a:bodyPr>
          <a:lstStyle/>
          <a:p>
            <a:r>
              <a:rPr lang="fr-FR" sz="2400" dirty="0"/>
              <a:t>Des rôles à partager :</a:t>
            </a:r>
          </a:p>
          <a:p>
            <a:r>
              <a:rPr lang="fr-FR" sz="2400" dirty="0"/>
              <a:t>Participer à l’alliance du compte carbone</a:t>
            </a:r>
          </a:p>
          <a:p>
            <a:r>
              <a:rPr lang="fr-FR" sz="2400" dirty="0"/>
              <a:t>Proposer une expérimentation sur dix magasins et cent familles</a:t>
            </a:r>
          </a:p>
          <a:p>
            <a:r>
              <a:rPr lang="fr-FR" sz="2400" dirty="0"/>
              <a:t>Se raccorder à la monnaie locale</a:t>
            </a:r>
          </a:p>
          <a:p>
            <a:r>
              <a:rPr lang="fr-FR" sz="2400" dirty="0"/>
              <a:t>Communiquer avec les médias</a:t>
            </a:r>
          </a:p>
          <a:p>
            <a:r>
              <a:rPr lang="fr-FR" sz="2400" dirty="0"/>
              <a:t>Proposer des débats intergénérationnels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37B60730-3F3D-4F47-925E-B92F7A2B46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614" y="932413"/>
            <a:ext cx="6104000" cy="5701989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69F91ED4-A5C9-4A4A-AF64-ED19803107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0373" y="174893"/>
            <a:ext cx="1537111" cy="1182689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2B61F4F3-0388-460B-A608-19F627954307}"/>
              </a:ext>
            </a:extLst>
          </p:cNvPr>
          <p:cNvSpPr/>
          <p:nvPr/>
        </p:nvSpPr>
        <p:spPr>
          <a:xfrm>
            <a:off x="7039815" y="1416764"/>
            <a:ext cx="462492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/>
              <a:t>Source https://agencecarbone.fr/ici</a:t>
            </a:r>
          </a:p>
        </p:txBody>
      </p:sp>
    </p:spTree>
    <p:extLst>
      <p:ext uri="{BB962C8B-B14F-4D97-AF65-F5344CB8AC3E}">
        <p14:creationId xmlns:p14="http://schemas.microsoft.com/office/powerpoint/2010/main" val="1834782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oncis">
  <a:themeElements>
    <a:clrScheme name="Quotable">
      <a:dk1>
        <a:sysClr val="windowText" lastClr="000000"/>
      </a:dk1>
      <a:lt1>
        <a:sysClr val="window" lastClr="FFFFFF"/>
      </a:lt1>
      <a:dk2>
        <a:srgbClr val="212121"/>
      </a:dk2>
      <a:lt2>
        <a:srgbClr val="636363"/>
      </a:lt2>
      <a:accent1>
        <a:srgbClr val="00C6BB"/>
      </a:accent1>
      <a:accent2>
        <a:srgbClr val="6FEBA0"/>
      </a:accent2>
      <a:accent3>
        <a:srgbClr val="B6DF5E"/>
      </a:accent3>
      <a:accent4>
        <a:srgbClr val="EFB251"/>
      </a:accent4>
      <a:accent5>
        <a:srgbClr val="EF755F"/>
      </a:accent5>
      <a:accent6>
        <a:srgbClr val="ED515C"/>
      </a:accent6>
      <a:hlink>
        <a:srgbClr val="8F8F8F"/>
      </a:hlink>
      <a:folHlink>
        <a:srgbClr val="A5A5A5"/>
      </a:folHlink>
    </a:clrScheme>
    <a:fontScheme name="Quotable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Quotable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lumMod val="105000"/>
              </a:schemeClr>
            </a:gs>
            <a:gs pos="100000">
              <a:schemeClr val="phClr">
                <a:tint val="9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8000"/>
                <a:lumMod val="102000"/>
              </a:schemeClr>
              <a:schemeClr val="phClr">
                <a:shade val="98000"/>
                <a:lumMod val="98000"/>
              </a:schemeClr>
            </a:duotone>
          </a:blip>
          <a:tile tx="0" ty="0" sx="100000" sy="100000" flip="none" algn="tl"/>
        </a:blipFill>
      </a:fillStyleLst>
      <a:lnStyleLst>
        <a:ln w="9525" cap="rnd" cmpd="sng" algn="ctr">
          <a:solidFill>
            <a:schemeClr val="phClr"/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innerShdw blurRad="63500" dist="25400" dir="13500000">
              <a:srgbClr val="000000">
                <a:alpha val="75000"/>
              </a:srgbClr>
            </a:inn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</a:schemeClr>
            </a:gs>
            <a:gs pos="100000">
              <a:schemeClr val="phClr">
                <a:tint val="84000"/>
                <a:shade val="84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90000"/>
                <a:satMod val="120000"/>
                <a:lumMod val="90000"/>
              </a:schemeClr>
            </a:gs>
            <a:gs pos="100000">
              <a:schemeClr val="phClr"/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Quotable" id="{39EC5628-30ED-4578-ACD8-9820EDB8E15A}" vid="{6F3559E9-1A4C-49D8-94D4-F41003531C49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TM03457503[[fn=Concis]]</Template>
  <TotalTime>5543</TotalTime>
  <Words>240</Words>
  <Application>Microsoft Office PowerPoint</Application>
  <PresentationFormat>Grand écran</PresentationFormat>
  <Paragraphs>23</Paragraphs>
  <Slides>5</Slides>
  <Notes>0</Notes>
  <HiddenSlides>0</HiddenSlides>
  <MMClips>1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5</vt:i4>
      </vt:variant>
    </vt:vector>
  </HeadingPairs>
  <TitlesOfParts>
    <vt:vector size="9" baseType="lpstr">
      <vt:lpstr>Century Gothic</vt:lpstr>
      <vt:lpstr>Times New Roman</vt:lpstr>
      <vt:lpstr>Wingdings 2</vt:lpstr>
      <vt:lpstr>Concis</vt:lpstr>
      <vt:lpstr>Un revenu de base… qui en djette</vt:lpstr>
      <vt:lpstr>Donner 1000 points de monnaie carbone à chaque européen</vt:lpstr>
      <vt:lpstr>Étendre la monnaie carbone à 9000 Ͼ/an</vt:lpstr>
      <vt:lpstr>Un film pour anticiper comment ça marcherait </vt:lpstr>
      <vt:lpstr>Rejoindre un comité local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 revenu de base… qui en djette</dc:title>
  <dc:creator>Armel</dc:creator>
  <cp:lastModifiedBy>Armel</cp:lastModifiedBy>
  <cp:revision>9</cp:revision>
  <dcterms:created xsi:type="dcterms:W3CDTF">2024-02-12T15:28:58Z</dcterms:created>
  <dcterms:modified xsi:type="dcterms:W3CDTF">2024-02-18T06:07:20Z</dcterms:modified>
</cp:coreProperties>
</file>