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89750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91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50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72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92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31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00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3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45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48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89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10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717E3-AA31-4B5A-AE79-5684C3CF49A2}" type="datetimeFigureOut">
              <a:rPr lang="fr-FR" smtClean="0"/>
              <a:t>13/05/2022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678B-04C1-40F9-9C72-9B97A7423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13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hidrive.ionos.com/lnk/TWBJnSz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80729"/>
            <a:ext cx="7772400" cy="1440159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Principaux messages de l’article de Antonin Pottier (Décembre 2021)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64896" cy="1152128"/>
          </a:xfrm>
        </p:spPr>
        <p:txBody>
          <a:bodyPr>
            <a:normAutofit fontScale="47500" lnSpcReduction="20000"/>
          </a:bodyPr>
          <a:lstStyle/>
          <a:p>
            <a:r>
              <a:rPr lang="fr-FR" sz="5100" dirty="0" smtClean="0">
                <a:hlinkClick r:id="rId2"/>
              </a:rPr>
              <a:t>https://hidrive.ionos.com/lnk/TWBJnSzC</a:t>
            </a:r>
            <a:endParaRPr lang="fr-FR" sz="5100" dirty="0" smtClean="0">
              <a:solidFill>
                <a:schemeClr val="tx1"/>
              </a:solidFill>
            </a:endParaRPr>
          </a:p>
          <a:p>
            <a:r>
              <a:rPr lang="fr-FR" sz="5100" dirty="0" smtClean="0">
                <a:solidFill>
                  <a:schemeClr val="tx1"/>
                </a:solidFill>
              </a:rPr>
              <a:t>comparant la taxe carbone avec </a:t>
            </a:r>
            <a:r>
              <a:rPr lang="fr-FR" sz="5100" b="1" dirty="0" smtClean="0">
                <a:solidFill>
                  <a:schemeClr val="tx1"/>
                </a:solidFill>
              </a:rPr>
              <a:t>trois types de carte carbone </a:t>
            </a:r>
            <a:r>
              <a:rPr lang="fr-FR" sz="5100" dirty="0" smtClean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252928" cy="87047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30701" y="3356992"/>
            <a:ext cx="84249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1-selon </a:t>
            </a:r>
            <a:r>
              <a:rPr lang="fr-FR" sz="2400" dirty="0" err="1" smtClean="0">
                <a:solidFill>
                  <a:schemeClr val="tx1"/>
                </a:solidFill>
              </a:rPr>
              <a:t>Hillman</a:t>
            </a:r>
            <a:r>
              <a:rPr lang="fr-FR" sz="2400" dirty="0" smtClean="0">
                <a:solidFill>
                  <a:schemeClr val="tx1"/>
                </a:solidFill>
              </a:rPr>
              <a:t> (</a:t>
            </a:r>
            <a:r>
              <a:rPr lang="fr-FR" sz="2400" b="1" dirty="0" smtClean="0">
                <a:solidFill>
                  <a:schemeClr val="tx1"/>
                </a:solidFill>
              </a:rPr>
              <a:t>seulement sur les émissions directes des particuliers</a:t>
            </a:r>
            <a:r>
              <a:rPr lang="fr-FR" sz="2400" dirty="0" smtClean="0">
                <a:solidFill>
                  <a:schemeClr val="tx1"/>
                </a:solidFill>
              </a:rPr>
              <a:t>, carburants et combustibles, étudiée pour le Royaume-Uni, analysée par Mathilde Szuba), 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/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>2-selon Fleming (</a:t>
            </a:r>
            <a:r>
              <a:rPr lang="fr-FR" sz="2400" b="1" dirty="0" smtClean="0">
                <a:solidFill>
                  <a:schemeClr val="tx1"/>
                </a:solidFill>
              </a:rPr>
              <a:t>quotas échangeables sur l’intégralit</a:t>
            </a:r>
            <a:r>
              <a:rPr lang="fr-FR" sz="2400" b="1" dirty="0"/>
              <a:t>é</a:t>
            </a:r>
            <a:r>
              <a:rPr lang="fr-FR" sz="2400" b="1" dirty="0" smtClean="0">
                <a:solidFill>
                  <a:schemeClr val="tx1"/>
                </a:solidFill>
              </a:rPr>
              <a:t> des émissions nationales -particuliers et entreprises-</a:t>
            </a:r>
            <a:r>
              <a:rPr lang="fr-FR" sz="2400" dirty="0" smtClean="0">
                <a:solidFill>
                  <a:schemeClr val="tx1"/>
                </a:solidFill>
              </a:rPr>
              <a:t>) 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/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>3-selon Calame </a:t>
            </a:r>
            <a:r>
              <a:rPr lang="fr-FR" sz="2400" dirty="0"/>
              <a:t>(</a:t>
            </a:r>
            <a:r>
              <a:rPr lang="fr-FR" sz="2400" b="1" dirty="0" smtClean="0">
                <a:solidFill>
                  <a:schemeClr val="tx1"/>
                </a:solidFill>
              </a:rPr>
              <a:t>compte carbone </a:t>
            </a:r>
            <a:r>
              <a:rPr lang="fr-FR" sz="2400" dirty="0" smtClean="0">
                <a:solidFill>
                  <a:schemeClr val="tx1"/>
                </a:solidFill>
              </a:rPr>
              <a:t>sur toutes les consommations des particuliers </a:t>
            </a:r>
            <a:r>
              <a:rPr lang="fr-FR" sz="2400" b="1" dirty="0" smtClean="0">
                <a:solidFill>
                  <a:schemeClr val="tx1"/>
                </a:solidFill>
              </a:rPr>
              <a:t>y compris importées</a:t>
            </a:r>
            <a:r>
              <a:rPr lang="fr-FR" sz="2400" dirty="0" smtClean="0">
                <a:solidFill>
                  <a:schemeClr val="tx1"/>
                </a:solidFill>
              </a:rPr>
              <a:t>).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3318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points forts de la carte carbone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Plus efficace potentiellement car favorise la prise de conscience de l’empreinte carbone et la création d’une nouvelle norme sociale (plafond d’émissions), donc </a:t>
            </a:r>
            <a:r>
              <a:rPr lang="fr-FR" b="1" dirty="0" smtClean="0"/>
              <a:t>des changements de comportements et d’attitude vis-à-vis des consommations </a:t>
            </a:r>
            <a:r>
              <a:rPr lang="fr-FR" i="1" dirty="0" smtClean="0"/>
              <a:t>(la taxe carbone suédoise n’a pas permis de réduire l’empreinte en 30 ans)</a:t>
            </a:r>
            <a:br>
              <a:rPr lang="fr-FR" i="1" dirty="0" smtClean="0"/>
            </a:br>
            <a:endParaRPr lang="fr-FR" i="1" dirty="0" smtClean="0"/>
          </a:p>
          <a:p>
            <a:r>
              <a:rPr lang="fr-FR" dirty="0" smtClean="0"/>
              <a:t>Juste parce qu’égalitaire ou parce que </a:t>
            </a:r>
            <a:r>
              <a:rPr lang="fr-FR" dirty="0" err="1" smtClean="0"/>
              <a:t>redistributive</a:t>
            </a:r>
            <a:r>
              <a:rPr lang="fr-FR" dirty="0" smtClean="0"/>
              <a:t> ? A comparer à une taxe carbone avec redistribution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6" y="286307"/>
            <a:ext cx="124978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9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354162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points faibles de la carte carbone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276872"/>
            <a:ext cx="8363272" cy="4248472"/>
          </a:xfrm>
        </p:spPr>
        <p:txBody>
          <a:bodyPr>
            <a:normAutofit/>
          </a:bodyPr>
          <a:lstStyle/>
          <a:p>
            <a:r>
              <a:rPr lang="fr-FR" dirty="0" err="1" smtClean="0"/>
              <a:t>A.Pottier</a:t>
            </a:r>
            <a:r>
              <a:rPr lang="fr-FR" dirty="0" smtClean="0"/>
              <a:t> l’estime </a:t>
            </a:r>
            <a:r>
              <a:rPr lang="fr-FR" b="1" dirty="0" smtClean="0"/>
              <a:t>complexe et coûteuse à mettre en place</a:t>
            </a:r>
            <a:r>
              <a:rPr lang="fr-FR" dirty="0" smtClean="0"/>
              <a:t> </a:t>
            </a:r>
            <a:r>
              <a:rPr lang="fr-FR" i="1" dirty="0" smtClean="0"/>
              <a:t>(mais une taxe carbone à périmètre équivalent, avec ajustement carbone aux frontières de l’UE, couterait autant)</a:t>
            </a:r>
          </a:p>
          <a:p>
            <a:r>
              <a:rPr lang="fr-FR" dirty="0" smtClean="0"/>
              <a:t>La question de son </a:t>
            </a:r>
            <a:r>
              <a:rPr lang="fr-FR" b="1" dirty="0" smtClean="0"/>
              <a:t>acceptabilité</a:t>
            </a:r>
            <a:r>
              <a:rPr lang="fr-FR" dirty="0" smtClean="0"/>
              <a:t> sociale </a:t>
            </a:r>
            <a:r>
              <a:rPr lang="fr-FR" i="1" dirty="0" smtClean="0"/>
              <a:t>(mais c’est le cas aussi pour la taxe carbone </a:t>
            </a:r>
            <a:r>
              <a:rPr lang="fr-FR" i="1" smtClean="0"/>
              <a:t>et </a:t>
            </a:r>
            <a:r>
              <a:rPr lang="fr-FR" i="1" smtClean="0"/>
              <a:t>le </a:t>
            </a:r>
            <a:r>
              <a:rPr lang="fr-FR" i="1" dirty="0" smtClean="0"/>
              <a:t>fléchage de ses recettes)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98157"/>
            <a:ext cx="124978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95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498178"/>
          </a:xfrm>
        </p:spPr>
        <p:txBody>
          <a:bodyPr>
            <a:normAutofit/>
          </a:bodyPr>
          <a:lstStyle/>
          <a:p>
            <a:r>
              <a:rPr lang="fr-FR" b="1" dirty="0" smtClean="0"/>
              <a:t>Questions ouvertes sur les deux mécanismes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Quelles mesures </a:t>
            </a:r>
            <a:r>
              <a:rPr lang="fr-FR" dirty="0" err="1" smtClean="0"/>
              <a:t>redistributives</a:t>
            </a:r>
            <a:r>
              <a:rPr lang="fr-FR" dirty="0" smtClean="0"/>
              <a:t> </a:t>
            </a:r>
            <a:r>
              <a:rPr lang="fr-FR" b="1" dirty="0" smtClean="0"/>
              <a:t>complémentaires</a:t>
            </a:r>
            <a:r>
              <a:rPr lang="fr-FR" dirty="0" smtClean="0"/>
              <a:t> (notamment vers les faibles revenus aux consommations « contraintes ») ?</a:t>
            </a:r>
          </a:p>
          <a:p>
            <a:r>
              <a:rPr lang="fr-FR" dirty="0" smtClean="0"/>
              <a:t>Quelles modalités précises de mise en œuvre pour faciliter leur acceptabilité, </a:t>
            </a:r>
            <a:r>
              <a:rPr lang="fr-FR" b="1" dirty="0" smtClean="0"/>
              <a:t>comment organiser la délibération publique sur ces modalités et comment assurer la stabilité des choix politiques ?</a:t>
            </a:r>
          </a:p>
          <a:p>
            <a:r>
              <a:rPr lang="fr-FR" dirty="0" smtClean="0"/>
              <a:t>Comment articuler ces instruments avec les outils mis en place par l’UE (SEQE notamment)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8701"/>
            <a:ext cx="124978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1715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183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Principaux messages de l’article de Antonin Pottier (Décembre 2021)</vt:lpstr>
      <vt:lpstr>Les points forts de la carte carbone</vt:lpstr>
      <vt:lpstr>Les points faibles de la carte carbone</vt:lpstr>
      <vt:lpstr>Questions ouvertes sur les deux mécanismes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Résumé de l’étude Carte Carbone de Antonin Pottier décembre 2021</dc:title>
  <dc:creator>Armel</dc:creator>
  <cp:lastModifiedBy>Armel</cp:lastModifiedBy>
  <cp:revision>21</cp:revision>
  <cp:lastPrinted>2022-05-12T15:30:32Z</cp:lastPrinted>
  <dcterms:created xsi:type="dcterms:W3CDTF">2022-05-11T05:36:55Z</dcterms:created>
  <dcterms:modified xsi:type="dcterms:W3CDTF">2022-05-13T20:26:23Z</dcterms:modified>
</cp:coreProperties>
</file>