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8" r:id="rId3"/>
    <p:sldId id="259" r:id="rId4"/>
    <p:sldId id="256" r:id="rId5"/>
    <p:sldId id="260" r:id="rId6"/>
    <p:sldId id="263"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83" d="100"/>
          <a:sy n="83" d="100"/>
        </p:scale>
        <p:origin x="1478"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910FC6D0-6D49-4EEE-8B64-11446BD3595B}" type="datetimeFigureOut">
              <a:rPr lang="fr-FR" smtClean="0"/>
              <a:t>09/05/2023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148622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10FC6D0-6D49-4EEE-8B64-11446BD3595B}" type="datetimeFigureOut">
              <a:rPr lang="fr-FR" smtClean="0"/>
              <a:t>09/05/2023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209752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10FC6D0-6D49-4EEE-8B64-11446BD3595B}" type="datetimeFigureOut">
              <a:rPr lang="fr-FR" smtClean="0"/>
              <a:t>09/05/2023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610537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10FC6D0-6D49-4EEE-8B64-11446BD3595B}" type="datetimeFigureOut">
              <a:rPr lang="fr-FR" smtClean="0"/>
              <a:t>09/05/2023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1167470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910FC6D0-6D49-4EEE-8B64-11446BD3595B}" type="datetimeFigureOut">
              <a:rPr lang="fr-FR" smtClean="0"/>
              <a:t>09/05/2023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3623993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10FC6D0-6D49-4EEE-8B64-11446BD3595B}" type="datetimeFigureOut">
              <a:rPr lang="fr-FR" smtClean="0"/>
              <a:t>09/05/2023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2587095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10FC6D0-6D49-4EEE-8B64-11446BD3595B}" type="datetimeFigureOut">
              <a:rPr lang="fr-FR" smtClean="0"/>
              <a:t>09/05/2023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3988905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910FC6D0-6D49-4EEE-8B64-11446BD3595B}" type="datetimeFigureOut">
              <a:rPr lang="fr-FR" smtClean="0"/>
              <a:t>09/05/2023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100317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0FC6D0-6D49-4EEE-8B64-11446BD3595B}" type="datetimeFigureOut">
              <a:rPr lang="fr-FR" smtClean="0"/>
              <a:t>09/05/2023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1722492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910FC6D0-6D49-4EEE-8B64-11446BD3595B}" type="datetimeFigureOut">
              <a:rPr lang="fr-FR" smtClean="0"/>
              <a:t>09/05/2023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2302233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910FC6D0-6D49-4EEE-8B64-11446BD3595B}" type="datetimeFigureOut">
              <a:rPr lang="fr-FR" smtClean="0"/>
              <a:t>09/05/2023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943C834-5AB3-4B5E-AA9B-198319441EB4}" type="slidenum">
              <a:rPr lang="fr-FR" smtClean="0"/>
              <a:t>‹N°›</a:t>
            </a:fld>
            <a:endParaRPr lang="fr-FR"/>
          </a:p>
        </p:txBody>
      </p:sp>
    </p:spTree>
    <p:extLst>
      <p:ext uri="{BB962C8B-B14F-4D97-AF65-F5344CB8AC3E}">
        <p14:creationId xmlns:p14="http://schemas.microsoft.com/office/powerpoint/2010/main" val="341966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0FC6D0-6D49-4EEE-8B64-11446BD3595B}" type="datetimeFigureOut">
              <a:rPr lang="fr-FR" smtClean="0"/>
              <a:t>09/05/2023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3C834-5AB3-4B5E-AA9B-198319441EB4}" type="slidenum">
              <a:rPr lang="fr-FR" smtClean="0"/>
              <a:t>‹N°›</a:t>
            </a:fld>
            <a:endParaRPr lang="fr-FR"/>
          </a:p>
        </p:txBody>
      </p:sp>
    </p:spTree>
    <p:extLst>
      <p:ext uri="{BB962C8B-B14F-4D97-AF65-F5344CB8AC3E}">
        <p14:creationId xmlns:p14="http://schemas.microsoft.com/office/powerpoint/2010/main" val="892808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fr.wikipedia.org/wiki/Compte_carbone" TargetMode="External"/><Relationship Id="rId13" Type="http://schemas.openxmlformats.org/officeDocument/2006/relationships/hyperlink" Target="https://urlz.fr/jOJz" TargetMode="External"/><Relationship Id="rId3" Type="http://schemas.openxmlformats.org/officeDocument/2006/relationships/hyperlink" Target="https://www.agencecarbone.fr/convaincre" TargetMode="External"/><Relationship Id="rId7" Type="http://schemas.openxmlformats.org/officeDocument/2006/relationships/hyperlink" Target="https://www.agencecarbone.fr/cest-quand" TargetMode="External"/><Relationship Id="rId12" Type="http://schemas.openxmlformats.org/officeDocument/2006/relationships/hyperlink" Target="https://lejournal.info/article/titre-article-idee/" TargetMode="External"/><Relationship Id="rId2" Type="http://schemas.openxmlformats.org/officeDocument/2006/relationships/hyperlink" Target="https://comptecarbone.cc/" TargetMode="External"/><Relationship Id="rId1" Type="http://schemas.openxmlformats.org/officeDocument/2006/relationships/slideLayout" Target="../slideLayouts/slideLayout2.xml"/><Relationship Id="rId6" Type="http://schemas.openxmlformats.org/officeDocument/2006/relationships/hyperlink" Target="https://www.agencecarbone.fr/pas-laisser" TargetMode="External"/><Relationship Id="rId11" Type="http://schemas.openxmlformats.org/officeDocument/2006/relationships/hyperlink" Target="https://www.helloasso.com/associations/association-pour-l-emploi-sans-carbone/" TargetMode="External"/><Relationship Id="rId5" Type="http://schemas.openxmlformats.org/officeDocument/2006/relationships/hyperlink" Target="https://www.agencecarbone.fr/cest-vert-ueux" TargetMode="External"/><Relationship Id="rId15" Type="http://schemas.openxmlformats.org/officeDocument/2006/relationships/hyperlink" Target="https://debatclimat.fr/" TargetMode="External"/><Relationship Id="rId10" Type="http://schemas.openxmlformats.org/officeDocument/2006/relationships/hyperlink" Target="https://youtu.be/DKHon8XIDrU" TargetMode="External"/><Relationship Id="rId4" Type="http://schemas.openxmlformats.org/officeDocument/2006/relationships/hyperlink" Target="https://www.agencecarbone.fr/cest-juste" TargetMode="External"/><Relationship Id="rId9" Type="http://schemas.openxmlformats.org/officeDocument/2006/relationships/hyperlink" Target="https://youtu.be/SVdij5fuT6c" TargetMode="External"/><Relationship Id="rId14" Type="http://schemas.openxmlformats.org/officeDocument/2006/relationships/hyperlink" Target="https://petitions.senat.fr/initiatives/i-13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E9B6E5-6FE3-47D7-84CA-B9E3D43E7825}"/>
              </a:ext>
            </a:extLst>
          </p:cNvPr>
          <p:cNvSpPr>
            <a:spLocks noGrp="1"/>
          </p:cNvSpPr>
          <p:nvPr>
            <p:ph type="title"/>
          </p:nvPr>
        </p:nvSpPr>
        <p:spPr/>
        <p:txBody>
          <a:bodyPr/>
          <a:lstStyle/>
          <a:p>
            <a:r>
              <a:rPr lang="fr-FR" dirty="0"/>
              <a:t>Notre pouvoir de bien vivre ?</a:t>
            </a:r>
          </a:p>
        </p:txBody>
      </p:sp>
      <p:pic>
        <p:nvPicPr>
          <p:cNvPr id="4" name="Espace réservé du contenu 3">
            <a:extLst>
              <a:ext uri="{FF2B5EF4-FFF2-40B4-BE49-F238E27FC236}">
                <a16:creationId xmlns:a16="http://schemas.microsoft.com/office/drawing/2014/main" id="{AED31C8D-CC7F-49AF-BF01-01D87F6FD88C}"/>
              </a:ext>
            </a:extLst>
          </p:cNvPr>
          <p:cNvPicPr>
            <a:picLocks noGrp="1" noChangeAspect="1"/>
          </p:cNvPicPr>
          <p:nvPr>
            <p:ph idx="1"/>
          </p:nvPr>
        </p:nvPicPr>
        <p:blipFill>
          <a:blip r:embed="rId2"/>
          <a:stretch>
            <a:fillRect/>
          </a:stretch>
        </p:blipFill>
        <p:spPr>
          <a:xfrm>
            <a:off x="457200" y="1196751"/>
            <a:ext cx="4258816" cy="3870643"/>
          </a:xfrm>
          <a:prstGeom prst="rect">
            <a:avLst/>
          </a:prstGeom>
        </p:spPr>
      </p:pic>
      <p:pic>
        <p:nvPicPr>
          <p:cNvPr id="5" name="Image 4">
            <a:extLst>
              <a:ext uri="{FF2B5EF4-FFF2-40B4-BE49-F238E27FC236}">
                <a16:creationId xmlns:a16="http://schemas.microsoft.com/office/drawing/2014/main" id="{4C4BD390-BBEB-49CA-B2A4-A0A7446EFB9B}"/>
              </a:ext>
            </a:extLst>
          </p:cNvPr>
          <p:cNvPicPr/>
          <p:nvPr/>
        </p:nvPicPr>
        <p:blipFill>
          <a:blip r:embed="rId3"/>
          <a:stretch>
            <a:fillRect/>
          </a:stretch>
        </p:blipFill>
        <p:spPr>
          <a:xfrm>
            <a:off x="4547956" y="2713893"/>
            <a:ext cx="4048125" cy="3905250"/>
          </a:xfrm>
          <a:prstGeom prst="rect">
            <a:avLst/>
          </a:prstGeom>
        </p:spPr>
      </p:pic>
      <p:sp>
        <p:nvSpPr>
          <p:cNvPr id="6" name="ZoneTexte 5">
            <a:extLst>
              <a:ext uri="{FF2B5EF4-FFF2-40B4-BE49-F238E27FC236}">
                <a16:creationId xmlns:a16="http://schemas.microsoft.com/office/drawing/2014/main" id="{F697DD33-A213-4E41-A8E1-E1316D14803B}"/>
              </a:ext>
            </a:extLst>
          </p:cNvPr>
          <p:cNvSpPr txBox="1"/>
          <p:nvPr/>
        </p:nvSpPr>
        <p:spPr>
          <a:xfrm>
            <a:off x="457200" y="5517232"/>
            <a:ext cx="3610743" cy="830997"/>
          </a:xfrm>
          <a:prstGeom prst="rect">
            <a:avLst/>
          </a:prstGeom>
          <a:noFill/>
        </p:spPr>
        <p:txBody>
          <a:bodyPr wrap="square" rtlCol="0">
            <a:spAutoFit/>
          </a:bodyPr>
          <a:lstStyle/>
          <a:p>
            <a:r>
              <a:rPr lang="fr-FR" sz="2400" b="1" dirty="0"/>
              <a:t>Nous allons dans le mur !</a:t>
            </a:r>
            <a:br>
              <a:rPr lang="fr-FR" sz="2400" b="1" dirty="0"/>
            </a:br>
            <a:r>
              <a:rPr lang="fr-FR" sz="2400" b="1" dirty="0"/>
              <a:t>Encore temps de corriger ?</a:t>
            </a:r>
          </a:p>
        </p:txBody>
      </p:sp>
    </p:spTree>
    <p:extLst>
      <p:ext uri="{BB962C8B-B14F-4D97-AF65-F5344CB8AC3E}">
        <p14:creationId xmlns:p14="http://schemas.microsoft.com/office/powerpoint/2010/main" val="67068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8BB2C5-9546-490A-A1BF-2040751D2549}"/>
              </a:ext>
            </a:extLst>
          </p:cNvPr>
          <p:cNvSpPr>
            <a:spLocks noGrp="1"/>
          </p:cNvSpPr>
          <p:nvPr>
            <p:ph type="title"/>
          </p:nvPr>
        </p:nvSpPr>
        <p:spPr/>
        <p:txBody>
          <a:bodyPr>
            <a:normAutofit fontScale="90000"/>
          </a:bodyPr>
          <a:lstStyle/>
          <a:p>
            <a:r>
              <a:rPr lang="fr-FR" dirty="0"/>
              <a:t>Alors proposons une Sécu du Climat :</a:t>
            </a:r>
          </a:p>
        </p:txBody>
      </p:sp>
      <p:sp>
        <p:nvSpPr>
          <p:cNvPr id="4" name="Nuage 3">
            <a:extLst>
              <a:ext uri="{FF2B5EF4-FFF2-40B4-BE49-F238E27FC236}">
                <a16:creationId xmlns:a16="http://schemas.microsoft.com/office/drawing/2014/main" id="{6B146E5A-D6C9-4563-A59E-CF9C39D2E354}"/>
              </a:ext>
            </a:extLst>
          </p:cNvPr>
          <p:cNvSpPr/>
          <p:nvPr/>
        </p:nvSpPr>
        <p:spPr>
          <a:xfrm>
            <a:off x="529208" y="2950371"/>
            <a:ext cx="2880320" cy="1872208"/>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68 millions de français</a:t>
            </a:r>
          </a:p>
        </p:txBody>
      </p:sp>
      <p:sp>
        <p:nvSpPr>
          <p:cNvPr id="5" name="Ellipse 4">
            <a:extLst>
              <a:ext uri="{FF2B5EF4-FFF2-40B4-BE49-F238E27FC236}">
                <a16:creationId xmlns:a16="http://schemas.microsoft.com/office/drawing/2014/main" id="{1320E6CE-1149-4C85-8AC7-C869EE9333F7}"/>
              </a:ext>
            </a:extLst>
          </p:cNvPr>
          <p:cNvSpPr/>
          <p:nvPr/>
        </p:nvSpPr>
        <p:spPr>
          <a:xfrm>
            <a:off x="4129608" y="4863970"/>
            <a:ext cx="2376264" cy="8914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Agence carbone nationale paritaire</a:t>
            </a:r>
          </a:p>
        </p:txBody>
      </p:sp>
      <p:sp>
        <p:nvSpPr>
          <p:cNvPr id="6" name="Rectangle 5">
            <a:extLst>
              <a:ext uri="{FF2B5EF4-FFF2-40B4-BE49-F238E27FC236}">
                <a16:creationId xmlns:a16="http://schemas.microsoft.com/office/drawing/2014/main" id="{F1B70CC5-D6B6-4B7E-BB55-0D1147DEBDE1}"/>
              </a:ext>
            </a:extLst>
          </p:cNvPr>
          <p:cNvSpPr/>
          <p:nvPr/>
        </p:nvSpPr>
        <p:spPr>
          <a:xfrm>
            <a:off x="5148064" y="2924944"/>
            <a:ext cx="1728192" cy="108012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4 millions d’entreprises</a:t>
            </a:r>
          </a:p>
        </p:txBody>
      </p:sp>
      <p:sp>
        <p:nvSpPr>
          <p:cNvPr id="7" name="Rectangle 6">
            <a:extLst>
              <a:ext uri="{FF2B5EF4-FFF2-40B4-BE49-F238E27FC236}">
                <a16:creationId xmlns:a16="http://schemas.microsoft.com/office/drawing/2014/main" id="{38DD5C1C-387B-4158-B042-C54F458DD3BB}"/>
              </a:ext>
            </a:extLst>
          </p:cNvPr>
          <p:cNvSpPr/>
          <p:nvPr/>
        </p:nvSpPr>
        <p:spPr>
          <a:xfrm>
            <a:off x="6876256" y="4005064"/>
            <a:ext cx="1584176" cy="86409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0,5 million d’</a:t>
            </a:r>
            <a:r>
              <a:rPr lang="fr-FR" dirty="0" err="1">
                <a:solidFill>
                  <a:schemeClr val="tx1"/>
                </a:solidFill>
              </a:rPr>
              <a:t>établiss-ts</a:t>
            </a:r>
            <a:r>
              <a:rPr lang="fr-FR" dirty="0">
                <a:solidFill>
                  <a:schemeClr val="tx1"/>
                </a:solidFill>
              </a:rPr>
              <a:t> service public</a:t>
            </a:r>
          </a:p>
        </p:txBody>
      </p:sp>
      <p:sp>
        <p:nvSpPr>
          <p:cNvPr id="8" name="Légende : flèche vers le bas 7">
            <a:extLst>
              <a:ext uri="{FF2B5EF4-FFF2-40B4-BE49-F238E27FC236}">
                <a16:creationId xmlns:a16="http://schemas.microsoft.com/office/drawing/2014/main" id="{0541282D-C32A-4249-A596-CFCD45FF9683}"/>
              </a:ext>
            </a:extLst>
          </p:cNvPr>
          <p:cNvSpPr/>
          <p:nvPr/>
        </p:nvSpPr>
        <p:spPr>
          <a:xfrm>
            <a:off x="3779912" y="2492896"/>
            <a:ext cx="2160240" cy="432048"/>
          </a:xfrm>
          <a:prstGeom prst="downArrow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étiquetage</a:t>
            </a:r>
          </a:p>
        </p:txBody>
      </p:sp>
      <p:sp>
        <p:nvSpPr>
          <p:cNvPr id="9" name="Flèche : gauche 8">
            <a:extLst>
              <a:ext uri="{FF2B5EF4-FFF2-40B4-BE49-F238E27FC236}">
                <a16:creationId xmlns:a16="http://schemas.microsoft.com/office/drawing/2014/main" id="{FEBCF478-C94D-464B-B9E6-B1ACA47CC61C}"/>
              </a:ext>
            </a:extLst>
          </p:cNvPr>
          <p:cNvSpPr/>
          <p:nvPr/>
        </p:nvSpPr>
        <p:spPr>
          <a:xfrm rot="1693038">
            <a:off x="2977480" y="4656927"/>
            <a:ext cx="1080120"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Quotas</a:t>
            </a:r>
          </a:p>
        </p:txBody>
      </p:sp>
      <p:sp>
        <p:nvSpPr>
          <p:cNvPr id="11" name="Flèche : droite 10">
            <a:extLst>
              <a:ext uri="{FF2B5EF4-FFF2-40B4-BE49-F238E27FC236}">
                <a16:creationId xmlns:a16="http://schemas.microsoft.com/office/drawing/2014/main" id="{373DEEC1-A35F-4D49-9909-476AB366490B}"/>
              </a:ext>
            </a:extLst>
          </p:cNvPr>
          <p:cNvSpPr/>
          <p:nvPr/>
        </p:nvSpPr>
        <p:spPr>
          <a:xfrm rot="20817893">
            <a:off x="3505132" y="3396911"/>
            <a:ext cx="1090464" cy="338939"/>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 gauche 11">
            <a:extLst>
              <a:ext uri="{FF2B5EF4-FFF2-40B4-BE49-F238E27FC236}">
                <a16:creationId xmlns:a16="http://schemas.microsoft.com/office/drawing/2014/main" id="{BC640F14-DD77-4D00-B408-007EABB09A3E}"/>
              </a:ext>
            </a:extLst>
          </p:cNvPr>
          <p:cNvSpPr/>
          <p:nvPr/>
        </p:nvSpPr>
        <p:spPr>
          <a:xfrm rot="20814043">
            <a:off x="3058467" y="2764149"/>
            <a:ext cx="637728" cy="130897"/>
          </a:xfrm>
          <a:prstGeom prst="lef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 double flèche horizontale 12">
            <a:extLst>
              <a:ext uri="{FF2B5EF4-FFF2-40B4-BE49-F238E27FC236}">
                <a16:creationId xmlns:a16="http://schemas.microsoft.com/office/drawing/2014/main" id="{409E4BE2-50AF-4D38-9A59-066D26488157}"/>
              </a:ext>
            </a:extLst>
          </p:cNvPr>
          <p:cNvSpPr/>
          <p:nvPr/>
        </p:nvSpPr>
        <p:spPr>
          <a:xfrm rot="19688529">
            <a:off x="5796136" y="4288130"/>
            <a:ext cx="864096" cy="350177"/>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E4C0704C-0E86-4894-AB94-19806820F91F}"/>
              </a:ext>
            </a:extLst>
          </p:cNvPr>
          <p:cNvSpPr txBox="1"/>
          <p:nvPr/>
        </p:nvSpPr>
        <p:spPr>
          <a:xfrm rot="21157010">
            <a:off x="6449440" y="6080356"/>
            <a:ext cx="2653373" cy="369332"/>
          </a:xfrm>
          <a:prstGeom prst="rect">
            <a:avLst/>
          </a:prstGeom>
          <a:noFill/>
        </p:spPr>
        <p:txBody>
          <a:bodyPr wrap="square" rtlCol="0">
            <a:spAutoFit/>
          </a:bodyPr>
          <a:lstStyle/>
          <a:p>
            <a:r>
              <a:rPr lang="fr-FR" b="1" dirty="0"/>
              <a:t>www.comptecarbone.cc</a:t>
            </a:r>
          </a:p>
        </p:txBody>
      </p:sp>
    </p:spTree>
    <p:extLst>
      <p:ext uri="{BB962C8B-B14F-4D97-AF65-F5344CB8AC3E}">
        <p14:creationId xmlns:p14="http://schemas.microsoft.com/office/powerpoint/2010/main" val="668517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B93FA-85D1-4ECB-8D65-AD53D539BC37}"/>
              </a:ext>
            </a:extLst>
          </p:cNvPr>
          <p:cNvSpPr>
            <a:spLocks noGrp="1"/>
          </p:cNvSpPr>
          <p:nvPr>
            <p:ph type="title"/>
          </p:nvPr>
        </p:nvSpPr>
        <p:spPr/>
        <p:txBody>
          <a:bodyPr/>
          <a:lstStyle/>
          <a:p>
            <a:r>
              <a:rPr lang="fr-FR" dirty="0"/>
              <a:t>Récit du compte carbone</a:t>
            </a:r>
          </a:p>
        </p:txBody>
      </p:sp>
      <p:sp>
        <p:nvSpPr>
          <p:cNvPr id="3" name="Espace réservé du contenu 2">
            <a:extLst>
              <a:ext uri="{FF2B5EF4-FFF2-40B4-BE49-F238E27FC236}">
                <a16:creationId xmlns:a16="http://schemas.microsoft.com/office/drawing/2014/main" id="{983EB789-7676-443D-B813-9186AF607C8F}"/>
              </a:ext>
            </a:extLst>
          </p:cNvPr>
          <p:cNvSpPr>
            <a:spLocks noGrp="1"/>
          </p:cNvSpPr>
          <p:nvPr>
            <p:ph idx="1"/>
          </p:nvPr>
        </p:nvSpPr>
        <p:spPr/>
        <p:txBody>
          <a:bodyPr>
            <a:normAutofit fontScale="92500" lnSpcReduction="20000"/>
          </a:bodyPr>
          <a:lstStyle/>
          <a:p>
            <a:r>
              <a:rPr lang="fr-FR" dirty="0"/>
              <a:t>Une dotation annuelle confortable pour « payer » tous achats de produits et services, et qui réduise de 6% chaque année pour diviser par 5 d’ici 2050</a:t>
            </a:r>
          </a:p>
          <a:p>
            <a:pPr marL="0" indent="0">
              <a:buNone/>
            </a:pPr>
            <a:endParaRPr lang="fr-FR" dirty="0"/>
          </a:p>
          <a:p>
            <a:r>
              <a:rPr lang="fr-FR" dirty="0"/>
              <a:t>Mise en place annoncée au 1</a:t>
            </a:r>
            <a:r>
              <a:rPr lang="fr-FR" baseline="30000" dirty="0"/>
              <a:t>er</a:t>
            </a:r>
            <a:r>
              <a:rPr lang="fr-FR" dirty="0"/>
              <a:t> janvier 2025</a:t>
            </a:r>
          </a:p>
          <a:p>
            <a:r>
              <a:rPr lang="fr-FR" dirty="0"/>
              <a:t>Lancer en 2023 un grand débat national</a:t>
            </a:r>
          </a:p>
          <a:p>
            <a:r>
              <a:rPr lang="fr-FR" dirty="0"/>
              <a:t>Le conclure par une votation nationale</a:t>
            </a:r>
          </a:p>
          <a:p>
            <a:r>
              <a:rPr lang="fr-FR" dirty="0"/>
              <a:t>12 à 15 mois de préparation des magasins avec valeurs approchées issues de l’Ademe et de mise en place de l’Agence carbone nationale</a:t>
            </a:r>
          </a:p>
        </p:txBody>
      </p:sp>
    </p:spTree>
    <p:extLst>
      <p:ext uri="{BB962C8B-B14F-4D97-AF65-F5344CB8AC3E}">
        <p14:creationId xmlns:p14="http://schemas.microsoft.com/office/powerpoint/2010/main" val="262123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4" name="Image 3"/>
          <p:cNvPicPr/>
          <p:nvPr/>
        </p:nvPicPr>
        <p:blipFill>
          <a:blip r:embed="rId2"/>
          <a:stretch>
            <a:fillRect/>
          </a:stretch>
        </p:blipFill>
        <p:spPr>
          <a:xfrm>
            <a:off x="323528" y="617745"/>
            <a:ext cx="8568951" cy="5616624"/>
          </a:xfrm>
          <a:prstGeom prst="rect">
            <a:avLst/>
          </a:prstGeom>
        </p:spPr>
      </p:pic>
    </p:spTree>
    <p:extLst>
      <p:ext uri="{BB962C8B-B14F-4D97-AF65-F5344CB8AC3E}">
        <p14:creationId xmlns:p14="http://schemas.microsoft.com/office/powerpoint/2010/main" val="876955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04A7B6-6844-438F-B372-B98B688B5094}"/>
              </a:ext>
            </a:extLst>
          </p:cNvPr>
          <p:cNvSpPr>
            <a:spLocks noGrp="1"/>
          </p:cNvSpPr>
          <p:nvPr>
            <p:ph type="title"/>
          </p:nvPr>
        </p:nvSpPr>
        <p:spPr/>
        <p:txBody>
          <a:bodyPr>
            <a:noAutofit/>
          </a:bodyPr>
          <a:lstStyle/>
          <a:p>
            <a:r>
              <a:rPr lang="fr-FR" sz="3600" dirty="0"/>
              <a:t>Le compte carbone risque-t-il d’être perçu comme « marché » ?</a:t>
            </a:r>
          </a:p>
        </p:txBody>
      </p:sp>
      <p:sp>
        <p:nvSpPr>
          <p:cNvPr id="3" name="Espace réservé du contenu 2">
            <a:extLst>
              <a:ext uri="{FF2B5EF4-FFF2-40B4-BE49-F238E27FC236}">
                <a16:creationId xmlns:a16="http://schemas.microsoft.com/office/drawing/2014/main" id="{24403D43-ECFC-490C-8C41-B15FEE249C85}"/>
              </a:ext>
            </a:extLst>
          </p:cNvPr>
          <p:cNvSpPr>
            <a:spLocks noGrp="1"/>
          </p:cNvSpPr>
          <p:nvPr>
            <p:ph idx="1"/>
          </p:nvPr>
        </p:nvSpPr>
        <p:spPr>
          <a:xfrm>
            <a:off x="457200" y="1417638"/>
            <a:ext cx="8229600" cy="4708525"/>
          </a:xfrm>
        </p:spPr>
        <p:txBody>
          <a:bodyPr>
            <a:normAutofit fontScale="70000" lnSpcReduction="20000"/>
          </a:bodyPr>
          <a:lstStyle/>
          <a:p>
            <a:r>
              <a:rPr lang="fr-FR" dirty="0"/>
              <a:t>si la dotation est basée sur une monnaie carbone, le fonctionnement est organisé pour ne pas laisser faire des lois de marché (main invisible) :</a:t>
            </a:r>
          </a:p>
          <a:p>
            <a:pPr lvl="0"/>
            <a:r>
              <a:rPr lang="fr-FR" dirty="0"/>
              <a:t>Interdiction de spéculation par le fait que la dotation de points carbone est remise à zéro à chaque nouvelle année par dotation nouvelle de la valeur de la nouvelle année (à 94% donc),</a:t>
            </a:r>
          </a:p>
          <a:p>
            <a:pPr lvl="0"/>
            <a:r>
              <a:rPr lang="fr-FR" dirty="0"/>
              <a:t>Interdiction de vente de la main à la main car l’agence carbone ne reconnait pas les surplus de crédit carbone qui ne soient pas autorisés (soit ajustoirs régionaux ou agence carbone elle-même ),</a:t>
            </a:r>
          </a:p>
          <a:p>
            <a:pPr lvl="0"/>
            <a:r>
              <a:rPr lang="fr-FR" dirty="0"/>
              <a:t>Pas de valeur du point carbone pour les entreprises qui doivent tenir un registre carbone où les points n’ont pas d’équivalence monétaire (la valeur de point carbone ne sert qu’à l’achat de surplus par les déficitaires ou la vente d’excédents par les excédentaires auprès de l’ajustoir autorisé). </a:t>
            </a:r>
          </a:p>
          <a:p>
            <a:r>
              <a:rPr lang="fr-FR" dirty="0"/>
              <a:t>Volume carbone global en réduction permanente à l’inverse des marchés connus</a:t>
            </a:r>
          </a:p>
          <a:p>
            <a:pPr lvl="0"/>
            <a:endParaRPr lang="fr-FR" dirty="0"/>
          </a:p>
          <a:p>
            <a:endParaRPr lang="fr-FR" dirty="0"/>
          </a:p>
        </p:txBody>
      </p:sp>
      <p:sp>
        <p:nvSpPr>
          <p:cNvPr id="4" name="ZoneTexte 3">
            <a:extLst>
              <a:ext uri="{FF2B5EF4-FFF2-40B4-BE49-F238E27FC236}">
                <a16:creationId xmlns:a16="http://schemas.microsoft.com/office/drawing/2014/main" id="{E15CB2DA-F2C5-478D-87D9-3A3C224F9476}"/>
              </a:ext>
            </a:extLst>
          </p:cNvPr>
          <p:cNvSpPr txBox="1"/>
          <p:nvPr/>
        </p:nvSpPr>
        <p:spPr>
          <a:xfrm rot="21157010">
            <a:off x="6449440" y="6080356"/>
            <a:ext cx="2653373" cy="369332"/>
          </a:xfrm>
          <a:prstGeom prst="rect">
            <a:avLst/>
          </a:prstGeom>
          <a:noFill/>
        </p:spPr>
        <p:txBody>
          <a:bodyPr wrap="square" rtlCol="0">
            <a:spAutoFit/>
          </a:bodyPr>
          <a:lstStyle/>
          <a:p>
            <a:r>
              <a:rPr lang="fr-FR" b="1" dirty="0"/>
              <a:t>www.comptecarbone.cc</a:t>
            </a:r>
          </a:p>
        </p:txBody>
      </p:sp>
    </p:spTree>
    <p:extLst>
      <p:ext uri="{BB962C8B-B14F-4D97-AF65-F5344CB8AC3E}">
        <p14:creationId xmlns:p14="http://schemas.microsoft.com/office/powerpoint/2010/main" val="81980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AACF6F-1B94-4DAB-BCB3-7D75ACBFBA5F}"/>
              </a:ext>
            </a:extLst>
          </p:cNvPr>
          <p:cNvSpPr>
            <a:spLocks noGrp="1"/>
          </p:cNvSpPr>
          <p:nvPr>
            <p:ph type="title"/>
          </p:nvPr>
        </p:nvSpPr>
        <p:spPr/>
        <p:txBody>
          <a:bodyPr/>
          <a:lstStyle/>
          <a:p>
            <a:r>
              <a:rPr lang="fr-FR" dirty="0"/>
              <a:t>Liens présentés</a:t>
            </a:r>
          </a:p>
        </p:txBody>
      </p:sp>
      <p:sp>
        <p:nvSpPr>
          <p:cNvPr id="3" name="Espace réservé du contenu 2">
            <a:extLst>
              <a:ext uri="{FF2B5EF4-FFF2-40B4-BE49-F238E27FC236}">
                <a16:creationId xmlns:a16="http://schemas.microsoft.com/office/drawing/2014/main" id="{2D779D0C-503B-4417-8D89-A94BEAC4BDB7}"/>
              </a:ext>
            </a:extLst>
          </p:cNvPr>
          <p:cNvSpPr>
            <a:spLocks noGrp="1"/>
          </p:cNvSpPr>
          <p:nvPr>
            <p:ph idx="1"/>
          </p:nvPr>
        </p:nvSpPr>
        <p:spPr/>
        <p:txBody>
          <a:bodyPr>
            <a:normAutofit fontScale="47500" lnSpcReduction="20000"/>
          </a:bodyPr>
          <a:lstStyle/>
          <a:p>
            <a:r>
              <a:rPr lang="fr-FR" dirty="0">
                <a:hlinkClick r:id="rId2"/>
              </a:rPr>
              <a:t>https://comptecarbone.cc</a:t>
            </a:r>
            <a:r>
              <a:rPr lang="fr-FR" dirty="0"/>
              <a:t> </a:t>
            </a:r>
          </a:p>
          <a:p>
            <a:r>
              <a:rPr lang="fr-FR" dirty="0">
                <a:hlinkClick r:id="rId3"/>
              </a:rPr>
              <a:t>https://www.agencecarbone.fr/convaincre</a:t>
            </a:r>
            <a:r>
              <a:rPr lang="fr-FR" dirty="0"/>
              <a:t> </a:t>
            </a:r>
          </a:p>
          <a:p>
            <a:r>
              <a:rPr lang="fr-FR" dirty="0">
                <a:hlinkClick r:id="rId4"/>
              </a:rPr>
              <a:t>https://www.agencecarbone.fr/cest-juste</a:t>
            </a:r>
            <a:r>
              <a:rPr lang="fr-FR" dirty="0"/>
              <a:t> </a:t>
            </a:r>
          </a:p>
          <a:p>
            <a:r>
              <a:rPr lang="fr-FR" dirty="0">
                <a:hlinkClick r:id="rId5"/>
              </a:rPr>
              <a:t>https://www.agencecarbone.fr/cest-vert-ueux</a:t>
            </a:r>
            <a:r>
              <a:rPr lang="fr-FR" dirty="0"/>
              <a:t> </a:t>
            </a:r>
          </a:p>
          <a:p>
            <a:r>
              <a:rPr lang="fr-FR" dirty="0">
                <a:hlinkClick r:id="rId6"/>
              </a:rPr>
              <a:t>https://www.agencecarbone.fr/pas-laisser</a:t>
            </a:r>
            <a:r>
              <a:rPr lang="fr-FR" dirty="0"/>
              <a:t> </a:t>
            </a:r>
          </a:p>
          <a:p>
            <a:r>
              <a:rPr lang="fr-FR" dirty="0">
                <a:hlinkClick r:id="rId7"/>
              </a:rPr>
              <a:t>https://www.agencecarbone.fr/cest-quand</a:t>
            </a:r>
            <a:r>
              <a:rPr lang="fr-FR" dirty="0"/>
              <a:t> </a:t>
            </a:r>
          </a:p>
          <a:p>
            <a:endParaRPr lang="fr-FR" dirty="0"/>
          </a:p>
          <a:p>
            <a:r>
              <a:rPr lang="fr-FR" dirty="0">
                <a:hlinkClick r:id="rId8"/>
              </a:rPr>
              <a:t>https://fr.wikipedia.org/wiki/Compte_carbone</a:t>
            </a:r>
            <a:r>
              <a:rPr lang="fr-FR" dirty="0"/>
              <a:t> </a:t>
            </a:r>
          </a:p>
          <a:p>
            <a:endParaRPr lang="fr-FR" dirty="0"/>
          </a:p>
          <a:p>
            <a:r>
              <a:rPr lang="fr-FR" dirty="0"/>
              <a:t>Fanny </a:t>
            </a:r>
            <a:r>
              <a:rPr lang="fr-FR" dirty="0">
                <a:hlinkClick r:id="rId9"/>
              </a:rPr>
              <a:t>https://youtu.be/SVdij5fuT6c</a:t>
            </a:r>
            <a:r>
              <a:rPr lang="fr-FR" dirty="0"/>
              <a:t> </a:t>
            </a:r>
          </a:p>
          <a:p>
            <a:r>
              <a:rPr lang="fr-FR" dirty="0"/>
              <a:t>film anticipation </a:t>
            </a:r>
            <a:r>
              <a:rPr lang="fr-FR" dirty="0">
                <a:hlinkClick r:id="rId10"/>
              </a:rPr>
              <a:t>https://youtu.be/DKHon8XIDrU</a:t>
            </a:r>
            <a:r>
              <a:rPr lang="fr-FR" dirty="0"/>
              <a:t> </a:t>
            </a:r>
          </a:p>
          <a:p>
            <a:r>
              <a:rPr lang="fr-FR" dirty="0"/>
              <a:t>dons : </a:t>
            </a:r>
            <a:r>
              <a:rPr lang="fr-FR" dirty="0">
                <a:hlinkClick r:id="rId11"/>
              </a:rPr>
              <a:t>https://www.helloasso.com/associations/association-pour-l-emploi-sans-carbone/</a:t>
            </a:r>
            <a:r>
              <a:rPr lang="fr-FR" dirty="0"/>
              <a:t> </a:t>
            </a:r>
          </a:p>
          <a:p>
            <a:r>
              <a:rPr lang="fr-FR" dirty="0"/>
              <a:t>article </a:t>
            </a:r>
            <a:r>
              <a:rPr lang="fr-FR" dirty="0" err="1"/>
              <a:t>LeJournal</a:t>
            </a:r>
            <a:r>
              <a:rPr lang="fr-FR" dirty="0"/>
              <a:t> </a:t>
            </a:r>
            <a:r>
              <a:rPr lang="fr-FR" dirty="0">
                <a:hlinkClick r:id="rId12"/>
              </a:rPr>
              <a:t>https://lejournal.info/article/titre-article-idee/</a:t>
            </a:r>
            <a:r>
              <a:rPr lang="fr-FR" dirty="0"/>
              <a:t>  </a:t>
            </a:r>
          </a:p>
          <a:p>
            <a:r>
              <a:rPr lang="fr-FR" dirty="0"/>
              <a:t>raccourci pour BFM14nov22 </a:t>
            </a:r>
            <a:r>
              <a:rPr lang="fr-FR" dirty="0">
                <a:hlinkClick r:id="rId13"/>
              </a:rPr>
              <a:t>https://urlz.fr/jOJz</a:t>
            </a:r>
            <a:r>
              <a:rPr lang="fr-FR" dirty="0"/>
              <a:t> </a:t>
            </a:r>
          </a:p>
          <a:p>
            <a:r>
              <a:rPr lang="fr-FR"/>
              <a:t>il s'agit d'envoyer vos amis amorcer la pétition Sénat pour une vraie politique climatique : </a:t>
            </a:r>
            <a:r>
              <a:rPr lang="fr-FR">
                <a:hlinkClick r:id="rId14"/>
              </a:rPr>
              <a:t>https://petitions.senat.fr/initiatives/i-1328</a:t>
            </a:r>
            <a:r>
              <a:rPr lang="fr-FR"/>
              <a:t>  ou </a:t>
            </a:r>
            <a:r>
              <a:rPr lang="fr-FR">
                <a:hlinkClick r:id="rId15"/>
              </a:rPr>
              <a:t>https://debatclimat.fr</a:t>
            </a:r>
            <a:r>
              <a:rPr lang="fr-FR"/>
              <a:t> </a:t>
            </a:r>
            <a:endParaRPr lang="fr-FR" dirty="0"/>
          </a:p>
        </p:txBody>
      </p:sp>
    </p:spTree>
    <p:extLst>
      <p:ext uri="{BB962C8B-B14F-4D97-AF65-F5344CB8AC3E}">
        <p14:creationId xmlns:p14="http://schemas.microsoft.com/office/powerpoint/2010/main" val="44952711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17529</TotalTime>
  <Words>454</Words>
  <Application>Microsoft Office PowerPoint</Application>
  <PresentationFormat>Affichage à l'écran (4:3)</PresentationFormat>
  <Paragraphs>40</Paragraphs>
  <Slides>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Arial</vt:lpstr>
      <vt:lpstr>Calibri</vt:lpstr>
      <vt:lpstr>Thème Office</vt:lpstr>
      <vt:lpstr>Notre pouvoir de bien vivre ?</vt:lpstr>
      <vt:lpstr>Alors proposons une Sécu du Climat :</vt:lpstr>
      <vt:lpstr>Récit du compte carbone</vt:lpstr>
      <vt:lpstr>Présentation PowerPoint</vt:lpstr>
      <vt:lpstr>Le compte carbone risque-t-il d’être perçu comme « marché » ?</vt:lpstr>
      <vt:lpstr>Liens présentés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Armel</dc:creator>
  <cp:lastModifiedBy>Armel</cp:lastModifiedBy>
  <cp:revision>17</cp:revision>
  <dcterms:created xsi:type="dcterms:W3CDTF">2022-07-14T15:16:44Z</dcterms:created>
  <dcterms:modified xsi:type="dcterms:W3CDTF">2023-05-11T09:13:18Z</dcterms:modified>
</cp:coreProperties>
</file>