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80" r:id="rId2"/>
    <p:sldId id="278" r:id="rId3"/>
    <p:sldId id="277" r:id="rId4"/>
    <p:sldId id="279" r:id="rId5"/>
    <p:sldId id="281" r:id="rId6"/>
    <p:sldId id="283" r:id="rId7"/>
    <p:sldId id="282" r:id="rId8"/>
    <p:sldId id="284" r:id="rId9"/>
    <p:sldId id="28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7A154-540A-419E-9A21-0A6A0492CCCE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C7B76-5540-47D0-A2E6-9FB29E991A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4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74560-CACB-B62E-4585-C3E07C962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C743F2-CB55-C76D-C475-F062C47CD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BBDBB6-0E62-7C72-B8C2-E6374D2E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B915B9-82F0-72DD-9DF2-FF90D7FB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7BE6A8-1E9D-7813-CCF3-E210E298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80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CB666-C88A-1ED7-EBE3-FB5152540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139620-6808-A2FE-72CC-336B807EF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B4193D-2FC7-2033-1B7D-C5123663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286AC-E3D5-DBEE-F636-B9032594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8670D8-9FA9-1ACC-7A5B-F0E7EDEB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49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DB160C5-E766-17FA-8FCD-CD26495EE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D246E8-E885-A808-E8AB-A70D35988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BBAE77-F42B-9C2D-18A9-8379A8B0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A10E44-AF3F-B613-B239-7C3F2670E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2365D-138D-940E-8C80-DDEBC201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77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ED522-E071-0B8F-DCDC-E281FA0D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DD462-C890-ADB2-B190-933F3DCB2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75303B-C598-D629-9D7A-033CB953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A8D170-F361-C1F1-38FB-002683CF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FB9B9E-D22F-BA02-3C64-51E41809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25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35E3DF-AA07-2E44-4E33-38D6D263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C699B8-6F39-845F-1229-9D7AD850B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465C58-4B21-0510-A3A3-703B0FF0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B3C261-2A4A-8433-0EA3-6C05ABAE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CD7D4F-563F-43C5-2A88-88D3F4A1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16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50E88-6770-C69D-2E1F-8DFC996C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79330F-DFFA-5485-AE53-BCE479731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C67D84-842D-ACE1-ACF3-E030A004F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F6852D-FD50-1396-A357-1AFB3681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234252-B324-4348-6FE5-4BD0D8D5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C13D8C-C3B4-C0C4-025F-917DCB85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2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6FAE6B-986B-BD92-B6FE-61575F48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2991AD-2B86-2263-2445-FED3B1DEA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245FD1-1EE9-7B5E-FF92-F166DC060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00BF3F-3E3F-6F24-434A-AB2606138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27882BD-C4D9-8D79-1A19-F23F02FA5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92AC1A-6E5A-DF0B-9162-83BF833C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D59FD3-4660-5BF2-5730-DB6EF5BF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D123B6-CC80-5BE4-EF55-EEE2FB1C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87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A97B0-BE89-D45F-CF9E-BECB2B2F3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EF1098-E154-82EC-4913-285A3567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D5919C-B005-7AE9-0C34-60548E0B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7CA276-51A7-2B7C-86BD-270D177C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91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0E6618C-AF42-9135-C589-B1EFFB65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98D312-ACE4-D573-B85B-C8945B66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AEF6B1-9FD7-9076-1C11-1334F476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33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4D3C7-773E-29CD-A7DF-8D907326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6A6FB-EE1B-822F-1565-3BF44AB2A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7184EA-BB8C-ABFC-E326-13227F391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40C70B-B1FD-4C8C-9423-2FF5B59A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892332-119A-56E1-2070-6A79F2E44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B9DAE3-DA77-9B54-520B-CE0CAD70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67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A31E0-838C-BF04-24F1-497F5430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753EF60-6CCD-B557-56E1-F9795E739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AF59A1-13B2-6CC5-4652-6A62B1B15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1F2623-E5D9-1CFC-22DB-962053D5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9844DE-AD57-BE20-D9CA-8D0E3C3A3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8F9B4-E9B7-448F-5D0D-4F885AF2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21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C8C14D-DD09-6FD8-D0AE-0ABEC303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E2F9BF-6EBC-9249-4DA7-61AEE2659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3A503D-2446-EF30-63FA-00A7EFFC4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8809-C3E3-4713-8BF3-128250EEF23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DA2371-9338-0672-E2B0-4902919A7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D3E59A-26B4-292A-7F16-43159BF23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24168-F873-4897-BB7D-986983BF7E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96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journal.info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ac50.org/" TargetMode="External"/><Relationship Id="rId5" Type="http://schemas.openxmlformats.org/officeDocument/2006/relationships/hyperlink" Target="https://comptecarbone.cc/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3CB3BA-15C6-4687-9498-0408FEBB372A}"/>
              </a:ext>
            </a:extLst>
          </p:cNvPr>
          <p:cNvSpPr/>
          <p:nvPr/>
        </p:nvSpPr>
        <p:spPr>
          <a:xfrm>
            <a:off x="172341" y="3109383"/>
            <a:ext cx="11847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Bien vivre avec cinq fois moins en 2050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D116B0-32D1-4824-9A4C-D0F7318098CA}"/>
              </a:ext>
            </a:extLst>
          </p:cNvPr>
          <p:cNvSpPr txBox="1"/>
          <p:nvPr/>
        </p:nvSpPr>
        <p:spPr>
          <a:xfrm>
            <a:off x="1108229" y="4626745"/>
            <a:ext cx="9975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Passer de 9 à 2 t CO</a:t>
            </a:r>
            <a:r>
              <a:rPr lang="fr-FR" sz="3600" b="1" baseline="-25000" dirty="0">
                <a:solidFill>
                  <a:schemeClr val="bg1"/>
                </a:solidFill>
              </a:rPr>
              <a:t>2</a:t>
            </a:r>
            <a:r>
              <a:rPr lang="fr-FR" sz="3600" b="1" dirty="0">
                <a:solidFill>
                  <a:schemeClr val="bg1"/>
                </a:solidFill>
              </a:rPr>
              <a:t>e par personne et par an en 30 ans sans trop souffrir ?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581902-8D25-4547-9806-758006AE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78" y="299882"/>
            <a:ext cx="1537111" cy="11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C39712A-80C8-4ADB-BAA4-41D430006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663" y="1052736"/>
            <a:ext cx="8229600" cy="1121296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Quelle distance entre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6F07451-92A5-4A39-A898-6DFC09934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6719" y="3331698"/>
            <a:ext cx="6400800" cy="690005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et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95B76A-AB14-4F16-B7B6-21254287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00" y="2446903"/>
            <a:ext cx="2527300" cy="1574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FE624B-6431-404B-853A-6F2595853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03" y="2471638"/>
            <a:ext cx="2527300" cy="1574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8828139-4795-4135-BA76-AB0431EFD94F}"/>
              </a:ext>
            </a:extLst>
          </p:cNvPr>
          <p:cNvSpPr txBox="1"/>
          <p:nvPr/>
        </p:nvSpPr>
        <p:spPr>
          <a:xfrm>
            <a:off x="2717171" y="5229199"/>
            <a:ext cx="6392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</a:rPr>
              <a:t>Moins de 10 ans !</a:t>
            </a:r>
          </a:p>
        </p:txBody>
      </p:sp>
    </p:spTree>
    <p:extLst>
      <p:ext uri="{BB962C8B-B14F-4D97-AF65-F5344CB8AC3E}">
        <p14:creationId xmlns:p14="http://schemas.microsoft.com/office/powerpoint/2010/main" val="83306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277D3D-BE6F-484D-BC59-F68DEBDBC372}"/>
              </a:ext>
            </a:extLst>
          </p:cNvPr>
          <p:cNvSpPr txBox="1"/>
          <p:nvPr/>
        </p:nvSpPr>
        <p:spPr>
          <a:xfrm>
            <a:off x="1136342" y="763480"/>
            <a:ext cx="9818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42 millions de français déjà gagnants avec le climat</a:t>
            </a: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Ce n’est pas magique : c’est le concept du compte carbone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BCC67B-EB91-4171-88D8-03C939EC2B79}"/>
              </a:ext>
            </a:extLst>
          </p:cNvPr>
          <p:cNvSpPr txBox="1"/>
          <p:nvPr/>
        </p:nvSpPr>
        <p:spPr>
          <a:xfrm>
            <a:off x="1024474" y="2924421"/>
            <a:ext cx="997554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C’est le mécanisme qui garantit que la France passe de 9 à 2 t CO</a:t>
            </a:r>
            <a:r>
              <a:rPr lang="fr-FR" sz="3600" b="1" baseline="-25000" dirty="0">
                <a:solidFill>
                  <a:schemeClr val="bg1"/>
                </a:solidFill>
              </a:rPr>
              <a:t>2</a:t>
            </a:r>
            <a:r>
              <a:rPr lang="fr-FR" sz="3600" b="1" dirty="0">
                <a:solidFill>
                  <a:schemeClr val="bg1"/>
                </a:solidFill>
              </a:rPr>
              <a:t>e par personne et par an en 30 ans !</a:t>
            </a: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Un mécanisme sur deux pieds : 1-il s’agit de donner à chaque français un pécule de 9000 points carbone </a:t>
            </a:r>
            <a:r>
              <a:rPr lang="el-GR" sz="3200" dirty="0">
                <a:solidFill>
                  <a:srgbClr val="FFFF00"/>
                </a:solidFill>
              </a:rPr>
              <a:t>ͼ</a:t>
            </a:r>
            <a:r>
              <a:rPr lang="fr-FR" sz="3200" dirty="0">
                <a:solidFill>
                  <a:schemeClr val="bg1"/>
                </a:solidFill>
              </a:rPr>
              <a:t> qui serviront à « payer » les contenus carbone de tous achats de produits et services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656F8E-8FE9-4721-9D1B-613FDCBE8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046" y="1008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6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BCC67B-EB91-4171-88D8-03C939EC2B79}"/>
              </a:ext>
            </a:extLst>
          </p:cNvPr>
          <p:cNvSpPr txBox="1"/>
          <p:nvPr/>
        </p:nvSpPr>
        <p:spPr>
          <a:xfrm>
            <a:off x="1108229" y="3943165"/>
            <a:ext cx="997554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Le second pied du mécanisme concerne les entreprises :</a:t>
            </a:r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Pour étiqueter elles doivent facturer en carbone et tenir un registre carbone contrôlé par experts-comptables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A2078A-B3A0-4DDC-81FB-6DFEF229E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046" y="85629"/>
            <a:ext cx="952500" cy="952500"/>
          </a:xfrm>
          <a:prstGeom prst="rect">
            <a:avLst/>
          </a:prstGeom>
        </p:spPr>
      </p:pic>
      <p:sp>
        <p:nvSpPr>
          <p:cNvPr id="6" name="Sous-titre 5">
            <a:extLst>
              <a:ext uri="{FF2B5EF4-FFF2-40B4-BE49-F238E27FC236}">
                <a16:creationId xmlns:a16="http://schemas.microsoft.com/office/drawing/2014/main" id="{51663663-29CD-4831-9E0A-D3ACBFE2C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083" y="510435"/>
            <a:ext cx="7920880" cy="3095458"/>
          </a:xfrm>
        </p:spPr>
        <p:txBody>
          <a:bodyPr>
            <a:normAutofit fontScale="92500"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D’abord 5 critères pour évaluer les politiques :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1-garantir le résultat annuellement</a:t>
            </a:r>
          </a:p>
          <a:p>
            <a:r>
              <a:rPr lang="fr-FR" dirty="0">
                <a:solidFill>
                  <a:schemeClr val="bg1"/>
                </a:solidFill>
              </a:rPr>
              <a:t>2-intégrer tous achats, locaux et importés</a:t>
            </a:r>
          </a:p>
          <a:p>
            <a:r>
              <a:rPr lang="fr-FR" dirty="0">
                <a:solidFill>
                  <a:schemeClr val="bg1"/>
                </a:solidFill>
              </a:rPr>
              <a:t>3-éviter toute injustice sociale</a:t>
            </a:r>
          </a:p>
          <a:p>
            <a:r>
              <a:rPr lang="fr-FR" dirty="0">
                <a:solidFill>
                  <a:schemeClr val="bg1"/>
                </a:solidFill>
              </a:rPr>
              <a:t>4-impliquer tous les acteurs</a:t>
            </a:r>
          </a:p>
          <a:p>
            <a:r>
              <a:rPr lang="fr-FR" dirty="0">
                <a:solidFill>
                  <a:schemeClr val="bg1"/>
                </a:solidFill>
              </a:rPr>
              <a:t>5-laisser libre chacun</a:t>
            </a:r>
          </a:p>
        </p:txBody>
      </p:sp>
    </p:spTree>
    <p:extLst>
      <p:ext uri="{BB962C8B-B14F-4D97-AF65-F5344CB8AC3E}">
        <p14:creationId xmlns:p14="http://schemas.microsoft.com/office/powerpoint/2010/main" val="9313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BCC67B-EB91-4171-88D8-03C939EC2B79}"/>
              </a:ext>
            </a:extLst>
          </p:cNvPr>
          <p:cNvSpPr txBox="1"/>
          <p:nvPr/>
        </p:nvSpPr>
        <p:spPr>
          <a:xfrm>
            <a:off x="9783192" y="3561426"/>
            <a:ext cx="1879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Nota, en 2020 l’empreinte individuelle était évaluée à 11t/an c’est maintenant 9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51663663-29CD-4831-9E0A-D3ACBFE2C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723499"/>
            <a:ext cx="3265116" cy="309545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Laissons Fanny nous présenter sa colère !</a:t>
            </a:r>
            <a:br>
              <a:rPr lang="fr-FR" sz="2000" dirty="0">
                <a:solidFill>
                  <a:schemeClr val="bg1"/>
                </a:solidFill>
              </a:rPr>
            </a:b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" name="Presentation-Fanny-st">
            <a:hlinkClick r:id="" action="ppaction://media"/>
            <a:extLst>
              <a:ext uri="{FF2B5EF4-FFF2-40B4-BE49-F238E27FC236}">
                <a16:creationId xmlns:a16="http://schemas.microsoft.com/office/drawing/2014/main" id="{768F4F28-E402-481D-833A-4051A7F04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1184" y="488578"/>
            <a:ext cx="3265116" cy="59351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2C2023-4C41-47BA-9E7C-1E18035F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3" y="174893"/>
            <a:ext cx="1537111" cy="11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277D3D-BE6F-484D-BC59-F68DEBDBC372}"/>
              </a:ext>
            </a:extLst>
          </p:cNvPr>
          <p:cNvSpPr txBox="1"/>
          <p:nvPr/>
        </p:nvSpPr>
        <p:spPr>
          <a:xfrm>
            <a:off x="1029810" y="1051978"/>
            <a:ext cx="9818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Les disparités entre français nécessitent des ajustoirs :</a:t>
            </a:r>
            <a:endParaRPr lang="fr-FR" sz="28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Les riches demanderont à racheter des surplus, l’ajustoir régional pourra leur en vendre (conditions à définir) grâce à l’achat aux plus modestes de leurs points carbone inutilisés.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BCC67B-EB91-4171-88D8-03C939EC2B79}"/>
              </a:ext>
            </a:extLst>
          </p:cNvPr>
          <p:cNvSpPr txBox="1"/>
          <p:nvPr/>
        </p:nvSpPr>
        <p:spPr>
          <a:xfrm>
            <a:off x="1108229" y="3774489"/>
            <a:ext cx="9975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La revente d’excédents peut concerner 42 millions de français selon l’étude WID</a:t>
            </a: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Certains préféreront ne pas revendre et ainsi faire monter le prix d’échange que paieront les riches.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CE1476-251A-4CD3-8A09-03FB6871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35" y="299883"/>
            <a:ext cx="1156354" cy="8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2C2023-4C41-47BA-9E7C-1E18035F1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3" y="174893"/>
            <a:ext cx="1537111" cy="1182689"/>
          </a:xfrm>
          <a:prstGeom prst="rect">
            <a:avLst/>
          </a:prstGeom>
        </p:spPr>
      </p:pic>
      <p:pic>
        <p:nvPicPr>
          <p:cNvPr id="3" name="CompteCarboneCclair_compress">
            <a:hlinkClick r:id="" action="ppaction://media"/>
            <a:extLst>
              <a:ext uri="{FF2B5EF4-FFF2-40B4-BE49-F238E27FC236}">
                <a16:creationId xmlns:a16="http://schemas.microsoft.com/office/drawing/2014/main" id="{CB5BC97C-1BA3-4FC0-B010-A74706090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08246"/>
            <a:ext cx="9753600" cy="5486400"/>
          </a:xfrm>
          <a:prstGeom prst="rect">
            <a:avLst/>
          </a:prstGeom>
        </p:spPr>
      </p:pic>
      <p:sp>
        <p:nvSpPr>
          <p:cNvPr id="9" name="Sous-titre 8">
            <a:extLst>
              <a:ext uri="{FF2B5EF4-FFF2-40B4-BE49-F238E27FC236}">
                <a16:creationId xmlns:a16="http://schemas.microsoft.com/office/drawing/2014/main" id="{00AA1E96-F428-4670-8B0F-50C18526C1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57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277D3D-BE6F-484D-BC59-F68DEBDBC372}"/>
              </a:ext>
            </a:extLst>
          </p:cNvPr>
          <p:cNvSpPr txBox="1"/>
          <p:nvPr/>
        </p:nvSpPr>
        <p:spPr>
          <a:xfrm>
            <a:off x="1003177" y="452358"/>
            <a:ext cx="981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C’est quoi l’effet levier ?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BCC67B-EB91-4171-88D8-03C939EC2B79}"/>
              </a:ext>
            </a:extLst>
          </p:cNvPr>
          <p:cNvSpPr txBox="1"/>
          <p:nvPr/>
        </p:nvSpPr>
        <p:spPr>
          <a:xfrm>
            <a:off x="1033786" y="3999923"/>
            <a:ext cx="9975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La clé d’efficacité du compte carbone est l’étiquetage qui </a:t>
            </a:r>
            <a:r>
              <a:rPr lang="fr-FR" sz="3200" b="1" dirty="0">
                <a:solidFill>
                  <a:schemeClr val="bg1"/>
                </a:solidFill>
              </a:rPr>
              <a:t>stimule</a:t>
            </a:r>
            <a:r>
              <a:rPr lang="fr-FR" sz="2800" b="1" dirty="0">
                <a:solidFill>
                  <a:schemeClr val="bg1"/>
                </a:solidFill>
              </a:rPr>
              <a:t> les entreprises à décarboner : pour rester compétitives, les entreprises réduisent chaque année leur contenu carbone qu’elles peuvent diviser par 3 en 30 ans. Idem pour administrations.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Bien sûr il faut de l’investissement public en même temps…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CE1476-251A-4CD3-8A09-03FB6871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35" y="299883"/>
            <a:ext cx="1156354" cy="8897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61C749-35B9-4A9D-B2A8-00696CF64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13" y="1189608"/>
            <a:ext cx="6030088" cy="26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4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3DB737-45BF-D866-0CBF-8020471C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277D3D-BE6F-484D-BC59-F68DEBDBC372}"/>
              </a:ext>
            </a:extLst>
          </p:cNvPr>
          <p:cNvSpPr txBox="1"/>
          <p:nvPr/>
        </p:nvSpPr>
        <p:spPr>
          <a:xfrm>
            <a:off x="986537" y="552930"/>
            <a:ext cx="9818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L’article de </a:t>
            </a:r>
            <a:r>
              <a:rPr lang="fr-FR" sz="3200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www.LeJournal.info</a:t>
            </a:r>
            <a:r>
              <a:rPr lang="fr-FR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3200" b="1" dirty="0">
                <a:solidFill>
                  <a:schemeClr val="bg1"/>
                </a:solidFill>
              </a:rPr>
              <a:t>détaille comment la décarbonation progressive amène en 2050 à avoir le même confort avec 2t CO</a:t>
            </a:r>
            <a:r>
              <a:rPr lang="fr-FR" sz="3200" b="1" baseline="-25000" dirty="0">
                <a:solidFill>
                  <a:schemeClr val="bg1"/>
                </a:solidFill>
              </a:rPr>
              <a:t>2</a:t>
            </a:r>
            <a:r>
              <a:rPr lang="fr-FR" sz="3200" b="1" dirty="0">
                <a:solidFill>
                  <a:schemeClr val="bg1"/>
                </a:solidFill>
              </a:rPr>
              <a:t> qu’avec 6t aujourd’hui.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BCC67B-EB91-4171-88D8-03C939EC2B79}"/>
              </a:ext>
            </a:extLst>
          </p:cNvPr>
          <p:cNvSpPr txBox="1"/>
          <p:nvPr/>
        </p:nvSpPr>
        <p:spPr>
          <a:xfrm>
            <a:off x="1186648" y="2806823"/>
            <a:ext cx="997554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6t est justement l’empreinte climatique moyenne des 50% des français les plus modestes </a:t>
            </a: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rgbClr val="FFFF00"/>
                </a:solidFill>
              </a:rPr>
              <a:t>Nous voulions vous ALERTER et surtout vous RASSURER.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CE1476-251A-4CD3-8A09-03FB6871F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35" y="299883"/>
            <a:ext cx="1156354" cy="8897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058C616-DF02-4B29-8BCD-B2FF0350C8A8}"/>
              </a:ext>
            </a:extLst>
          </p:cNvPr>
          <p:cNvSpPr txBox="1"/>
          <p:nvPr/>
        </p:nvSpPr>
        <p:spPr>
          <a:xfrm>
            <a:off x="1265067" y="5226331"/>
            <a:ext cx="981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Retrouvez les détails et films sur </a:t>
            </a:r>
            <a:r>
              <a:rPr lang="fr-FR" sz="2800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https://comptecarbone.cc</a:t>
            </a:r>
            <a:r>
              <a:rPr lang="fr-FR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fr-F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2A139AE-2F4F-4D84-B68A-977A9F4C58C1}"/>
              </a:ext>
            </a:extLst>
          </p:cNvPr>
          <p:cNvSpPr txBox="1"/>
          <p:nvPr/>
        </p:nvSpPr>
        <p:spPr>
          <a:xfrm>
            <a:off x="1265067" y="5875881"/>
            <a:ext cx="981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Rejoignez le comité local Besançon </a:t>
            </a:r>
            <a:r>
              <a:rPr lang="fr-FR" sz="2800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http://www.cac50.org</a:t>
            </a:r>
            <a:r>
              <a:rPr lang="fr-FR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endParaRPr lang="fr-F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25446</TotalTime>
  <Words>395</Words>
  <Application>Microsoft Office PowerPoint</Application>
  <PresentationFormat>Grand écran</PresentationFormat>
  <Paragraphs>34</Paragraphs>
  <Slides>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Présentation PowerPoint</vt:lpstr>
      <vt:lpstr>Quelle distance entre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nouilles coulanges</dc:creator>
  <cp:lastModifiedBy>Armel</cp:lastModifiedBy>
  <cp:revision>47</cp:revision>
  <dcterms:created xsi:type="dcterms:W3CDTF">2022-09-06T15:22:38Z</dcterms:created>
  <dcterms:modified xsi:type="dcterms:W3CDTF">2023-11-14T16:43:28Z</dcterms:modified>
</cp:coreProperties>
</file>