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4" r:id="rId7"/>
    <p:sldId id="289" r:id="rId8"/>
    <p:sldId id="261" r:id="rId9"/>
    <p:sldId id="262" r:id="rId10"/>
    <p:sldId id="263" r:id="rId11"/>
    <p:sldId id="265" r:id="rId12"/>
    <p:sldId id="266" r:id="rId13"/>
    <p:sldId id="267" r:id="rId14"/>
    <p:sldId id="268" r:id="rId15"/>
    <p:sldId id="269" r:id="rId16"/>
    <p:sldId id="270" r:id="rId17"/>
    <p:sldId id="271" r:id="rId18"/>
    <p:sldId id="285" r:id="rId19"/>
    <p:sldId id="278" r:id="rId20"/>
    <p:sldId id="286" r:id="rId21"/>
    <p:sldId id="272" r:id="rId22"/>
    <p:sldId id="273" r:id="rId23"/>
    <p:sldId id="287" r:id="rId24"/>
    <p:sldId id="288" r:id="rId25"/>
    <p:sldId id="274" r:id="rId26"/>
    <p:sldId id="275" r:id="rId27"/>
    <p:sldId id="276" r:id="rId28"/>
    <p:sldId id="279" r:id="rId29"/>
    <p:sldId id="277" r:id="rId30"/>
    <p:sldId id="280" r:id="rId31"/>
    <p:sldId id="281" r:id="rId32"/>
    <p:sldId id="284" r:id="rId33"/>
    <p:sldId id="282" r:id="rId34"/>
    <p:sldId id="283"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varScale="1">
        <p:scale>
          <a:sx n="96" d="100"/>
          <a:sy n="96" d="100"/>
        </p:scale>
        <p:origin x="86" y="12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7"/>
            <a:ext cx="10572000" cy="2971051"/>
          </a:xfrm>
        </p:spPr>
        <p:txBody>
          <a:bodyPr/>
          <a:lstStyle>
            <a:lvl1pPr>
              <a:defRPr sz="5400"/>
            </a:lvl1pPr>
          </a:lstStyle>
          <a:p>
            <a:r>
              <a:rPr lang="fr-FR"/>
              <a:t>Modifiez le style du titre</a:t>
            </a:r>
            <a:endParaRPr lang="en-US" dirty="0"/>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08B9EBBA-996F-894A-B54A-D6246ED52CEA}" type="datetimeFigureOut">
              <a:rPr lang="en-US" dirty="0"/>
              <a:pPr/>
              <a:t>3/7/2024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fr-FR"/>
              <a:t>Modifiez le style du titre</a:t>
            </a:r>
            <a:endParaRPr lang="en-US" dirty="0"/>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fr-FR"/>
              <a:t>Cliquez sur l'icône pour ajouter une image</a:t>
            </a:r>
            <a:endParaRPr lang="en-US" dirty="0"/>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Date Placeholder 4"/>
          <p:cNvSpPr>
            <a:spLocks noGrp="1"/>
          </p:cNvSpPr>
          <p:nvPr>
            <p:ph type="dt" sz="half" idx="10"/>
          </p:nvPr>
        </p:nvSpPr>
        <p:spPr/>
        <p:txBody>
          <a:bodyPr/>
          <a:lstStyle/>
          <a:p>
            <a:fld id="{18C79C5D-2A6F-F04D-97DA-BEF2467B64E4}" type="datetimeFigureOut">
              <a:rPr lang="en-US" dirty="0"/>
              <a:pPr/>
              <a:t>3/7/2024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fr-FR"/>
              <a:t>Modifiez le style du titre</a:t>
            </a:r>
            <a:endParaRPr lang="en-US" dirty="0"/>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fr-FR"/>
              <a:t>Modifier les styles du texte du masque</a:t>
            </a:r>
          </a:p>
        </p:txBody>
      </p:sp>
      <p:sp>
        <p:nvSpPr>
          <p:cNvPr id="4" name="Date Placeholder 3"/>
          <p:cNvSpPr>
            <a:spLocks noGrp="1"/>
          </p:cNvSpPr>
          <p:nvPr>
            <p:ph type="dt" sz="half" idx="10"/>
          </p:nvPr>
        </p:nvSpPr>
        <p:spPr/>
        <p:txBody>
          <a:bodyPr/>
          <a:lstStyle/>
          <a:p>
            <a:fld id="{8DFA1846-DA80-1C48-A609-854EA85C59AD}" type="datetimeFigureOut">
              <a:rPr lang="en-US" dirty="0"/>
              <a:pPr/>
              <a:t>3/7/2024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fr-FR"/>
              <a:t>Modifiez le style du titre</a:t>
            </a:r>
            <a:endParaRPr lang="en-US" dirty="0"/>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fr-FR"/>
              <a:t>Modifier les styles du texte du masque</a:t>
            </a:r>
          </a:p>
        </p:txBody>
      </p:sp>
      <p:sp>
        <p:nvSpPr>
          <p:cNvPr id="2" name="Date Placeholder 1"/>
          <p:cNvSpPr>
            <a:spLocks noGrp="1"/>
          </p:cNvSpPr>
          <p:nvPr>
            <p:ph type="dt" sz="half" idx="10"/>
          </p:nvPr>
        </p:nvSpPr>
        <p:spPr/>
        <p:txBody>
          <a:bodyPr/>
          <a:lstStyle/>
          <a:p>
            <a:fld id="{FBF54567-0DE4-3F47-BF90-CB84690072F9}" type="datetimeFigureOut">
              <a:rPr lang="en-US" dirty="0"/>
              <a:pPr/>
              <a:t>3/7/2024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ncho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C6C52C72-DE31-F449-A4ED-4C594FD91407}" type="datetimeFigureOut">
              <a:rPr lang="en-US" dirty="0"/>
              <a:pPr/>
              <a:t>3/7/2024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ED62726E-379B-B349-9EED-81ED093FA806}" type="datetimeFigureOut">
              <a:rPr lang="en-US" dirty="0"/>
              <a:pPr/>
              <a:t>3/7/2024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0571998" cy="970450"/>
          </a:xfrm>
        </p:spPr>
        <p:txBody>
          <a:bodyPr/>
          <a:lstStyle/>
          <a:p>
            <a:r>
              <a:rPr lang="fr-FR"/>
              <a:t>Modifiez le style du titre</a:t>
            </a:r>
            <a:endParaRPr lang="en-US" dirty="0"/>
          </a:p>
        </p:txBody>
      </p:sp>
      <p:sp>
        <p:nvSpPr>
          <p:cNvPr id="3" name="Content Placeholder 2"/>
          <p:cNvSpPr>
            <a:spLocks noGrp="1"/>
          </p:cNvSpPr>
          <p:nvPr>
            <p:ph idx="1"/>
          </p:nvPr>
        </p:nvSpPr>
        <p:spPr>
          <a:xfrm>
            <a:off x="818712" y="2222287"/>
            <a:ext cx="10554574" cy="3636511"/>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9B3A1323-8D79-1946-B0D7-40001CF92E9D}" type="datetimeFigureOut">
              <a:rPr lang="en-US" dirty="0"/>
              <a:pPr/>
              <a:t>3/7/2024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fr-FR"/>
              <a:t>Modifiez le style du titre</a:t>
            </a:r>
            <a:endParaRPr lang="en-US" dirty="0"/>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8DFA1846-DA80-1C48-A609-854EA85C59AD}" type="datetimeFigureOut">
              <a:rPr lang="en-US" dirty="0"/>
              <a:pPr/>
              <a:t>3/7/2024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818712" y="2222287"/>
            <a:ext cx="5185873" cy="3638763"/>
          </a:xfrm>
        </p:spPr>
        <p:txBody>
          <a:bodyP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187415" y="2222287"/>
            <a:ext cx="5194583" cy="3638764"/>
          </a:xfrm>
        </p:spPr>
        <p:txBody>
          <a:bodyP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57302355-E14B-8545-A8F8-0FE83CC9D524}" type="datetimeFigureOut">
              <a:rPr lang="en-US" dirty="0"/>
              <a:pPr/>
              <a:t>3/7/2024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fr-FR"/>
              <a:t>Modifiez le style du titre</a:t>
            </a:r>
            <a:endParaRPr lang="en-US" dirty="0"/>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02640F58-564D-2B4F-AE67-E407BA4FCF45}" type="datetimeFigureOut">
              <a:rPr lang="en-US" dirty="0"/>
              <a:pPr/>
              <a:t>3/7/2024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F13A34C8-038E-2045-AF43-DF7DBB8E0E9E}" type="datetimeFigureOut">
              <a:rPr lang="en-US" dirty="0"/>
              <a:pPr/>
              <a:t>3/7/2024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18C68F-D26B-8F47-958C-23B49CF8A634}" type="datetimeFigureOut">
              <a:rPr lang="en-US" dirty="0"/>
              <a:pPr/>
              <a:t>3/7/2024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fr-FR"/>
              <a:t>Modifiez le style du titre</a:t>
            </a:r>
            <a:endParaRPr lang="en-US" dirty="0"/>
          </a:p>
        </p:txBody>
      </p:sp>
      <p:sp>
        <p:nvSpPr>
          <p:cNvPr id="3" name="Content Placeholder 2"/>
          <p:cNvSpPr>
            <a:spLocks noGrp="1"/>
          </p:cNvSpPr>
          <p:nvPr>
            <p:ph idx="1"/>
          </p:nvPr>
        </p:nvSpPr>
        <p:spPr>
          <a:xfrm>
            <a:off x="4855633" y="446088"/>
            <a:ext cx="6252633" cy="5414963"/>
          </a:xfrm>
        </p:spPr>
        <p:txBody>
          <a:bodyP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Date Placeholder 4"/>
          <p:cNvSpPr>
            <a:spLocks noGrp="1"/>
          </p:cNvSpPr>
          <p:nvPr>
            <p:ph type="dt" sz="half" idx="10"/>
          </p:nvPr>
        </p:nvSpPr>
        <p:spPr/>
        <p:txBody>
          <a:bodyPr/>
          <a:lstStyle/>
          <a:p>
            <a:fld id="{D0DF5E60-9974-AC48-9591-99C2BB44B7CF}" type="datetimeFigureOut">
              <a:rPr lang="en-US" dirty="0"/>
              <a:pPr/>
              <a:t>3/7/2024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fr-FR"/>
              <a:t>Modifiez le style du titre</a:t>
            </a:r>
            <a:endParaRPr lang="en-US" dirty="0"/>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fr-FR"/>
              <a:t>Cliquez sur l'icône pour ajouter une image</a:t>
            </a:r>
            <a:endParaRPr lang="en-US" dirty="0"/>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Date Placeholder 4"/>
          <p:cNvSpPr>
            <a:spLocks noGrp="1"/>
          </p:cNvSpPr>
          <p:nvPr>
            <p:ph type="dt" sz="half" idx="10"/>
          </p:nvPr>
        </p:nvSpPr>
        <p:spPr>
          <a:xfrm>
            <a:off x="3885810" y="6041362"/>
            <a:ext cx="976879" cy="365125"/>
          </a:xfrm>
        </p:spPr>
        <p:txBody>
          <a:bodyPr/>
          <a:lstStyle/>
          <a:p>
            <a:fld id="{18C79C5D-2A6F-F04D-97DA-BEF2467B64E4}" type="datetimeFigureOut">
              <a:rPr lang="en-US" dirty="0"/>
              <a:pPr/>
              <a:t>3/7/2024</a:t>
            </a:fld>
            <a:endParaRPr lang="en-US" dirty="0"/>
          </a:p>
        </p:txBody>
      </p:sp>
      <p:sp>
        <p:nvSpPr>
          <p:cNvPr id="6" name="Footer Placeholder 5"/>
          <p:cNvSpPr>
            <a:spLocks noGrp="1"/>
          </p:cNvSpPr>
          <p:nvPr>
            <p:ph type="ftr" sz="quarter" idx="11"/>
          </p:nvPr>
        </p:nvSpPr>
        <p:spPr>
          <a:xfrm>
            <a:off x="590396" y="6041362"/>
            <a:ext cx="3295413" cy="365125"/>
          </a:xfrm>
        </p:spPr>
        <p:txBody>
          <a:bodyPr/>
          <a:lstStyle/>
          <a:p>
            <a:endParaRPr lang="en-US" dirty="0"/>
          </a:p>
        </p:txBody>
      </p:sp>
      <p:sp>
        <p:nvSpPr>
          <p:cNvPr id="7" name="Slide Number Placeholder 6"/>
          <p:cNvSpPr>
            <a:spLocks noGrp="1"/>
          </p:cNvSpPr>
          <p:nvPr>
            <p:ph type="sldNum" sz="quarter" idx="12"/>
          </p:nvPr>
        </p:nvSpPr>
        <p:spPr>
          <a:xfrm>
            <a:off x="4862689" y="5915888"/>
            <a:ext cx="1062155" cy="490599"/>
          </a:xfrm>
        </p:spPr>
        <p:txBody>
          <a:bodyPr/>
          <a:lstStyle/>
          <a:p>
            <a:fld id="{D57F1E4F-1CFF-5643-939E-217C01CDF565}" type="slidenum">
              <a:rPr lang="en-US" dirty="0"/>
              <a:pPr/>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fr-FR"/>
              <a:t>Modifiez le style du titre</a:t>
            </a:r>
            <a:endParaRPr lang="en-US" dirty="0"/>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endParaRPr lang="en-US" dirty="0"/>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fld id="{09B482E8-6E0E-1B4F-B1FD-C69DB9E858D9}" type="datetimeFigureOut">
              <a:rPr lang="en-US" dirty="0"/>
              <a:pPr/>
              <a:t>3/7/2024</a:t>
            </a:fld>
            <a:endParaRPr lang="en-US" dirty="0"/>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fld id="{D57F1E4F-1CFF-5643-939E-217C01CDF565}" type="slidenum">
              <a:rPr lang="en-US" dirty="0"/>
              <a:pPr/>
              <a:t>‹N°›</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3" r:id="rId9"/>
    <p:sldLayoutId id="2147483657" r:id="rId10"/>
    <p:sldLayoutId id="2147483666" r:id="rId11"/>
    <p:sldLayoutId id="2147483661" r:id="rId12"/>
    <p:sldLayoutId id="2147483658" r:id="rId13"/>
    <p:sldLayoutId id="2147483659" r:id="rId14"/>
  </p:sldLayoutIdLst>
  <p:hf sldNum="0" hdr="0" ftr="0" dt="0"/>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hyperlink" Target="https://www.hautconseilclimat.fr/"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urlz.fr/nQXV" TargetMode="External"/><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urlz.fr/nQY2" TargetMode="External"/><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urlz.fr/nEdr" TargetMode="External"/><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hyperlink" Target="https://urlz.fr/nRWz" TargetMode="External"/><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https://urlz.fr/nQY6"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urlz.fr/nRWE" TargetMode="External"/><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hyperlink" Target="https://urlz.fr/nQYd"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8.jpg"/><Relationship Id="rId1" Type="http://schemas.openxmlformats.org/officeDocument/2006/relationships/slideLayout" Target="../slideLayouts/slideLayout2.xml"/><Relationship Id="rId4" Type="http://schemas.openxmlformats.org/officeDocument/2006/relationships/hyperlink" Target="https://fr.wikipedia.org/wiki/Compte_carbone"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4.png"/><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fr.wikipedia.org/wiki/Compte_carbone" TargetMode="External"/><Relationship Id="rId2" Type="http://schemas.openxmlformats.org/officeDocument/2006/relationships/hyperlink" Target="https://comptecarbone.cc/" TargetMode="Externa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hyperlink" Target="https://www.agencecarbone.fr/objections"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02DF22-EFD4-4CB5-9E96-7BB4209BA787}"/>
              </a:ext>
            </a:extLst>
          </p:cNvPr>
          <p:cNvSpPr>
            <a:spLocks noGrp="1"/>
          </p:cNvSpPr>
          <p:nvPr>
            <p:ph type="ctrTitle"/>
          </p:nvPr>
        </p:nvSpPr>
        <p:spPr/>
        <p:txBody>
          <a:bodyPr/>
          <a:lstStyle/>
          <a:p>
            <a:r>
              <a:rPr lang="fr-FR" dirty="0"/>
              <a:t>Réchauffement climatique, c’est quoi, comment corriger</a:t>
            </a:r>
          </a:p>
        </p:txBody>
      </p:sp>
      <p:sp>
        <p:nvSpPr>
          <p:cNvPr id="3" name="Sous-titre 2">
            <a:extLst>
              <a:ext uri="{FF2B5EF4-FFF2-40B4-BE49-F238E27FC236}">
                <a16:creationId xmlns:a16="http://schemas.microsoft.com/office/drawing/2014/main" id="{8B6D1E46-0925-4B9B-8A0C-8CFD08009B00}"/>
              </a:ext>
            </a:extLst>
          </p:cNvPr>
          <p:cNvSpPr>
            <a:spLocks noGrp="1"/>
          </p:cNvSpPr>
          <p:nvPr>
            <p:ph type="subTitle" idx="1"/>
          </p:nvPr>
        </p:nvSpPr>
        <p:spPr/>
        <p:txBody>
          <a:bodyPr/>
          <a:lstStyle/>
          <a:p>
            <a:r>
              <a:rPr lang="fr-FR" dirty="0"/>
              <a:t>Analyser, alerter et rassurer</a:t>
            </a:r>
          </a:p>
        </p:txBody>
      </p:sp>
      <p:sp>
        <p:nvSpPr>
          <p:cNvPr id="4" name="Rectangle 3">
            <a:extLst>
              <a:ext uri="{FF2B5EF4-FFF2-40B4-BE49-F238E27FC236}">
                <a16:creationId xmlns:a16="http://schemas.microsoft.com/office/drawing/2014/main" id="{C3879E7C-DFDE-497A-9FDC-0678BC96FBE7}"/>
              </a:ext>
            </a:extLst>
          </p:cNvPr>
          <p:cNvSpPr/>
          <p:nvPr/>
        </p:nvSpPr>
        <p:spPr>
          <a:xfrm>
            <a:off x="6096000" y="219166"/>
            <a:ext cx="5710218" cy="369332"/>
          </a:xfrm>
          <a:prstGeom prst="rect">
            <a:avLst/>
          </a:prstGeom>
        </p:spPr>
        <p:txBody>
          <a:bodyPr wrap="none">
            <a:spAutoFit/>
          </a:bodyPr>
          <a:lstStyle/>
          <a:p>
            <a:r>
              <a:rPr lang="fr-FR" dirty="0"/>
              <a:t>https://www.youtube.com/watch?v=tPjHLRYZiHM</a:t>
            </a:r>
          </a:p>
        </p:txBody>
      </p:sp>
    </p:spTree>
    <p:extLst>
      <p:ext uri="{BB962C8B-B14F-4D97-AF65-F5344CB8AC3E}">
        <p14:creationId xmlns:p14="http://schemas.microsoft.com/office/powerpoint/2010/main" val="31039348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3E99E57-A011-4BA2-BB23-2D49E0E3A12B}"/>
              </a:ext>
            </a:extLst>
          </p:cNvPr>
          <p:cNvSpPr>
            <a:spLocks noGrp="1"/>
          </p:cNvSpPr>
          <p:nvPr>
            <p:ph type="title"/>
          </p:nvPr>
        </p:nvSpPr>
        <p:spPr>
          <a:xfrm>
            <a:off x="452190" y="423334"/>
            <a:ext cx="10571998" cy="970450"/>
          </a:xfrm>
        </p:spPr>
        <p:txBody>
          <a:bodyPr/>
          <a:lstStyle/>
          <a:p>
            <a:r>
              <a:rPr lang="fr-FR" dirty="0"/>
              <a:t>Quelques chiffres selon protocole de Kyoto     </a:t>
            </a:r>
          </a:p>
        </p:txBody>
      </p:sp>
      <p:sp>
        <p:nvSpPr>
          <p:cNvPr id="5" name="Espace réservé du contenu 2">
            <a:extLst>
              <a:ext uri="{FF2B5EF4-FFF2-40B4-BE49-F238E27FC236}">
                <a16:creationId xmlns:a16="http://schemas.microsoft.com/office/drawing/2014/main" id="{32E62485-A371-4CFE-BCE6-C6467F0C8A0B}"/>
              </a:ext>
            </a:extLst>
          </p:cNvPr>
          <p:cNvSpPr>
            <a:spLocks noGrp="1"/>
          </p:cNvSpPr>
          <p:nvPr>
            <p:ph idx="1"/>
          </p:nvPr>
        </p:nvSpPr>
        <p:spPr>
          <a:xfrm>
            <a:off x="685800" y="2194560"/>
            <a:ext cx="10820400" cy="4024125"/>
          </a:xfrm>
        </p:spPr>
        <p:txBody>
          <a:bodyPr>
            <a:normAutofit fontScale="92500" lnSpcReduction="10000"/>
          </a:bodyPr>
          <a:lstStyle/>
          <a:p>
            <a:r>
              <a:rPr lang="fr-FR" sz="2600" dirty="0"/>
              <a:t>Une tonne d’équivalent CO</a:t>
            </a:r>
            <a:r>
              <a:rPr lang="fr-FR" sz="2600" baseline="-25000" dirty="0"/>
              <a:t>2</a:t>
            </a:r>
            <a:r>
              <a:rPr lang="fr-FR" sz="2600" dirty="0"/>
              <a:t> c’est l’effet sur 100 ans des différents gaz à effet de serre, rapporté à ce que ferait le CO</a:t>
            </a:r>
            <a:r>
              <a:rPr lang="fr-FR" sz="2600" baseline="-25000" dirty="0"/>
              <a:t>2</a:t>
            </a:r>
            <a:r>
              <a:rPr lang="fr-FR" sz="2600" dirty="0"/>
              <a:t> lui-même.</a:t>
            </a:r>
          </a:p>
          <a:p>
            <a:endParaRPr lang="fr-FR" sz="2600" dirty="0"/>
          </a:p>
          <a:p>
            <a:r>
              <a:rPr lang="fr-FR" sz="2600" dirty="0"/>
              <a:t>Les autres gaz sont le méthane CH</a:t>
            </a:r>
            <a:r>
              <a:rPr lang="fr-FR" sz="2600" baseline="-25000" dirty="0"/>
              <a:t>4</a:t>
            </a:r>
            <a:r>
              <a:rPr lang="fr-FR" sz="2600" dirty="0"/>
              <a:t>, l’oxyde nitreux N</a:t>
            </a:r>
            <a:r>
              <a:rPr lang="fr-FR" sz="2600" baseline="-25000" dirty="0"/>
              <a:t>2</a:t>
            </a:r>
            <a:r>
              <a:rPr lang="fr-FR" sz="2600" dirty="0"/>
              <a:t>O (aussi appelé protoxyde d’azote) et les fluorés, en émissions annuelles le monde est à </a:t>
            </a:r>
            <a:r>
              <a:rPr lang="fr-FR" sz="2600" dirty="0">
                <a:solidFill>
                  <a:srgbClr val="FFC000"/>
                </a:solidFill>
              </a:rPr>
              <a:t>42 milliards t CO</a:t>
            </a:r>
            <a:r>
              <a:rPr lang="fr-FR" sz="2600" baseline="-25000" dirty="0"/>
              <a:t>2</a:t>
            </a:r>
            <a:r>
              <a:rPr lang="fr-FR" sz="2600" dirty="0"/>
              <a:t>, 0,5 milliard CH</a:t>
            </a:r>
            <a:r>
              <a:rPr lang="fr-FR" sz="2600" baseline="-25000" dirty="0"/>
              <a:t>4</a:t>
            </a:r>
            <a:r>
              <a:rPr lang="fr-FR" sz="2600" dirty="0"/>
              <a:t> et 0,01 de N</a:t>
            </a:r>
            <a:r>
              <a:rPr lang="fr-FR" sz="2600" baseline="-25000" dirty="0"/>
              <a:t>2</a:t>
            </a:r>
            <a:r>
              <a:rPr lang="fr-FR" sz="2600" dirty="0"/>
              <a:t>O</a:t>
            </a:r>
          </a:p>
          <a:p>
            <a:endParaRPr lang="fr-FR" sz="2600" dirty="0"/>
          </a:p>
          <a:p>
            <a:r>
              <a:rPr lang="fr-FR" sz="2600" dirty="0"/>
              <a:t>En équivalent, le monde émet </a:t>
            </a:r>
            <a:r>
              <a:rPr lang="fr-FR" sz="2600" dirty="0">
                <a:solidFill>
                  <a:srgbClr val="FFC000"/>
                </a:solidFill>
              </a:rPr>
              <a:t>54 milliards t </a:t>
            </a:r>
            <a:r>
              <a:rPr lang="fr-FR" sz="2600" dirty="0"/>
              <a:t>CO</a:t>
            </a:r>
            <a:r>
              <a:rPr lang="fr-FR" sz="2600" baseline="-25000" dirty="0"/>
              <a:t>2</a:t>
            </a:r>
            <a:r>
              <a:rPr lang="fr-FR" sz="2600" dirty="0"/>
              <a:t>e, les autres gaz étant plus </a:t>
            </a:r>
            <a:r>
              <a:rPr lang="fr-FR" sz="2600" dirty="0" err="1"/>
              <a:t>réchauffants</a:t>
            </a:r>
            <a:r>
              <a:rPr lang="fr-FR" sz="2600" dirty="0"/>
              <a:t> (plus longtemps pour N</a:t>
            </a:r>
            <a:r>
              <a:rPr lang="fr-FR" sz="2600" baseline="-25000" dirty="0"/>
              <a:t>2</a:t>
            </a:r>
            <a:r>
              <a:rPr lang="fr-FR" sz="2600" dirty="0"/>
              <a:t>O) même si moins volumineux.</a:t>
            </a:r>
          </a:p>
        </p:txBody>
      </p:sp>
      <p:sp>
        <p:nvSpPr>
          <p:cNvPr id="6" name="Rectangle 5">
            <a:extLst>
              <a:ext uri="{FF2B5EF4-FFF2-40B4-BE49-F238E27FC236}">
                <a16:creationId xmlns:a16="http://schemas.microsoft.com/office/drawing/2014/main" id="{84B15A0F-C5EA-4251-8B27-3D50803AA101}"/>
              </a:ext>
            </a:extLst>
          </p:cNvPr>
          <p:cNvSpPr/>
          <p:nvPr/>
        </p:nvSpPr>
        <p:spPr>
          <a:xfrm>
            <a:off x="3069203" y="824675"/>
            <a:ext cx="7299298" cy="369332"/>
          </a:xfrm>
          <a:prstGeom prst="rect">
            <a:avLst/>
          </a:prstGeom>
        </p:spPr>
        <p:txBody>
          <a:bodyPr wrap="square">
            <a:spAutoFit/>
          </a:bodyPr>
          <a:lstStyle/>
          <a:p>
            <a:r>
              <a:rPr lang="fr-FR" i="1" dirty="0"/>
              <a:t>Signé lors de la COP3 le 11/12/1997, il inclue 184 pays en 2009</a:t>
            </a:r>
            <a:endParaRPr lang="fr-FR" dirty="0"/>
          </a:p>
        </p:txBody>
      </p:sp>
      <p:sp>
        <p:nvSpPr>
          <p:cNvPr id="7" name="Rectangle 6">
            <a:extLst>
              <a:ext uri="{FF2B5EF4-FFF2-40B4-BE49-F238E27FC236}">
                <a16:creationId xmlns:a16="http://schemas.microsoft.com/office/drawing/2014/main" id="{63FBAA11-E004-4D9E-AF93-09F84BCE7E2E}"/>
              </a:ext>
            </a:extLst>
          </p:cNvPr>
          <p:cNvSpPr/>
          <p:nvPr/>
        </p:nvSpPr>
        <p:spPr>
          <a:xfrm>
            <a:off x="5791200" y="6250000"/>
            <a:ext cx="6077354" cy="369332"/>
          </a:xfrm>
          <a:prstGeom prst="rect">
            <a:avLst/>
          </a:prstGeom>
        </p:spPr>
        <p:txBody>
          <a:bodyPr wrap="square">
            <a:spAutoFit/>
          </a:bodyPr>
          <a:lstStyle/>
          <a:p>
            <a:r>
              <a:rPr lang="fr-FR" dirty="0"/>
              <a:t>Source rapport Forster </a:t>
            </a:r>
            <a:r>
              <a:rPr lang="fr-FR" u="sng" dirty="0"/>
              <a:t>https://urlz.fr/mlhD</a:t>
            </a:r>
            <a:r>
              <a:rPr lang="fr-FR" dirty="0"/>
              <a:t> /8 juin 2023</a:t>
            </a:r>
          </a:p>
        </p:txBody>
      </p:sp>
    </p:spTree>
    <p:extLst>
      <p:ext uri="{BB962C8B-B14F-4D97-AF65-F5344CB8AC3E}">
        <p14:creationId xmlns:p14="http://schemas.microsoft.com/office/powerpoint/2010/main" val="165168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B21CD7D-19A7-40D4-BBC1-2EFA4997C46F}"/>
              </a:ext>
            </a:extLst>
          </p:cNvPr>
          <p:cNvSpPr>
            <a:spLocks noGrp="1"/>
          </p:cNvSpPr>
          <p:nvPr>
            <p:ph type="title"/>
          </p:nvPr>
        </p:nvSpPr>
        <p:spPr/>
        <p:txBody>
          <a:bodyPr/>
          <a:lstStyle/>
          <a:p>
            <a:r>
              <a:rPr lang="fr-FR" dirty="0"/>
              <a:t>Pour la France ?</a:t>
            </a:r>
          </a:p>
        </p:txBody>
      </p:sp>
      <p:sp>
        <p:nvSpPr>
          <p:cNvPr id="3" name="Espace réservé du contenu 2">
            <a:extLst>
              <a:ext uri="{FF2B5EF4-FFF2-40B4-BE49-F238E27FC236}">
                <a16:creationId xmlns:a16="http://schemas.microsoft.com/office/drawing/2014/main" id="{E23AF008-348C-4EFD-883D-DED0A34ED90E}"/>
              </a:ext>
            </a:extLst>
          </p:cNvPr>
          <p:cNvSpPr>
            <a:spLocks noGrp="1"/>
          </p:cNvSpPr>
          <p:nvPr>
            <p:ph idx="1"/>
          </p:nvPr>
        </p:nvSpPr>
        <p:spPr>
          <a:xfrm>
            <a:off x="389614" y="2317702"/>
            <a:ext cx="10992384" cy="2747279"/>
          </a:xfrm>
        </p:spPr>
        <p:txBody>
          <a:bodyPr>
            <a:noAutofit/>
          </a:bodyPr>
          <a:lstStyle/>
          <a:p>
            <a:r>
              <a:rPr lang="fr-FR" sz="2000" dirty="0"/>
              <a:t>Selon CITEPA, l’organe national d’évaluation officielle rattaché au Ministère de la Transition Écologique, la France émet 406 millions t CO</a:t>
            </a:r>
            <a:r>
              <a:rPr lang="fr-FR" sz="2000" baseline="-25000" dirty="0"/>
              <a:t>2</a:t>
            </a:r>
            <a:r>
              <a:rPr lang="fr-FR" sz="2000" dirty="0"/>
              <a:t>e/an en net.</a:t>
            </a:r>
          </a:p>
          <a:p>
            <a:endParaRPr lang="fr-FR" sz="2000" dirty="0"/>
          </a:p>
          <a:p>
            <a:r>
              <a:rPr lang="fr-FR" sz="2000" dirty="0"/>
              <a:t>Selon le </a:t>
            </a:r>
            <a:r>
              <a:rPr lang="fr-FR" sz="2000" dirty="0">
                <a:solidFill>
                  <a:srgbClr val="FFFF00"/>
                </a:solidFill>
                <a:hlinkClick r:id="rId2">
                  <a:extLst>
                    <a:ext uri="{A12FA001-AC4F-418D-AE19-62706E023703}">
                      <ahyp:hlinkClr xmlns:ahyp="http://schemas.microsoft.com/office/drawing/2018/hyperlinkcolor" val="tx"/>
                    </a:ext>
                  </a:extLst>
                </a:hlinkClick>
              </a:rPr>
              <a:t>Haut Conseil pour le Climat</a:t>
            </a:r>
            <a:r>
              <a:rPr lang="fr-FR" sz="2000" dirty="0"/>
              <a:t>, les émissions liées aux achats importés représentent 290 millions t CO</a:t>
            </a:r>
            <a:r>
              <a:rPr lang="fr-FR" sz="2000" baseline="-25000" dirty="0"/>
              <a:t>2</a:t>
            </a:r>
            <a:r>
              <a:rPr lang="fr-FR" sz="2000" dirty="0"/>
              <a:t>e </a:t>
            </a:r>
            <a:br>
              <a:rPr lang="fr-FR" sz="2000" dirty="0"/>
            </a:br>
            <a:endParaRPr lang="fr-FR" sz="2000" dirty="0"/>
          </a:p>
          <a:p>
            <a:r>
              <a:rPr lang="fr-FR" sz="2000" dirty="0"/>
              <a:t>Les émissions sur les produits que nous exportons sont de 92 millions t CO</a:t>
            </a:r>
            <a:r>
              <a:rPr lang="fr-FR" sz="2000" baseline="-25000" dirty="0"/>
              <a:t>2</a:t>
            </a:r>
            <a:r>
              <a:rPr lang="fr-FR" sz="2000" dirty="0"/>
              <a:t>e</a:t>
            </a:r>
          </a:p>
          <a:p>
            <a:endParaRPr lang="fr-FR" sz="2000" dirty="0"/>
          </a:p>
        </p:txBody>
      </p:sp>
      <p:sp>
        <p:nvSpPr>
          <p:cNvPr id="4" name="ZoneTexte 3">
            <a:extLst>
              <a:ext uri="{FF2B5EF4-FFF2-40B4-BE49-F238E27FC236}">
                <a16:creationId xmlns:a16="http://schemas.microsoft.com/office/drawing/2014/main" id="{967DEBC3-66D5-45A4-BC3F-913110C600B5}"/>
              </a:ext>
            </a:extLst>
          </p:cNvPr>
          <p:cNvSpPr txBox="1"/>
          <p:nvPr/>
        </p:nvSpPr>
        <p:spPr>
          <a:xfrm>
            <a:off x="1097280" y="5064981"/>
            <a:ext cx="10082254" cy="1477328"/>
          </a:xfrm>
          <a:prstGeom prst="rect">
            <a:avLst/>
          </a:prstGeom>
          <a:noFill/>
        </p:spPr>
        <p:txBody>
          <a:bodyPr wrap="square" rtlCol="0">
            <a:spAutoFit/>
          </a:bodyPr>
          <a:lstStyle/>
          <a:p>
            <a:r>
              <a:rPr lang="fr-FR" dirty="0"/>
              <a:t>Le bilan s’élève donc à 604 millions t/an soit 8900 kg CO</a:t>
            </a:r>
            <a:r>
              <a:rPr lang="fr-FR" baseline="-25000" dirty="0"/>
              <a:t>2</a:t>
            </a:r>
            <a:r>
              <a:rPr lang="fr-FR" dirty="0"/>
              <a:t>e/habitant/an</a:t>
            </a:r>
          </a:p>
          <a:p>
            <a:endParaRPr lang="fr-FR" dirty="0"/>
          </a:p>
          <a:p>
            <a:endParaRPr lang="fr-FR" dirty="0"/>
          </a:p>
          <a:p>
            <a:r>
              <a:rPr lang="fr-FR" dirty="0"/>
              <a:t>Des calculs par Carbon4 posent l’hypothèse que ce pourrait être 9900…</a:t>
            </a:r>
          </a:p>
          <a:p>
            <a:endParaRPr lang="fr-FR" dirty="0"/>
          </a:p>
        </p:txBody>
      </p:sp>
    </p:spTree>
    <p:extLst>
      <p:ext uri="{BB962C8B-B14F-4D97-AF65-F5344CB8AC3E}">
        <p14:creationId xmlns:p14="http://schemas.microsoft.com/office/powerpoint/2010/main" val="840860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EA7BE16-3675-4E80-8D8E-920AF979F1B0}"/>
              </a:ext>
            </a:extLst>
          </p:cNvPr>
          <p:cNvSpPr>
            <a:spLocks noGrp="1"/>
          </p:cNvSpPr>
          <p:nvPr>
            <p:ph type="title"/>
          </p:nvPr>
        </p:nvSpPr>
        <p:spPr/>
        <p:txBody>
          <a:bodyPr/>
          <a:lstStyle/>
          <a:p>
            <a:r>
              <a:rPr lang="fr-FR" dirty="0"/>
              <a:t>Le clash à 2°C ou 1,5°C d’augmentation ?</a:t>
            </a:r>
          </a:p>
        </p:txBody>
      </p:sp>
      <p:sp>
        <p:nvSpPr>
          <p:cNvPr id="3" name="Espace réservé du contenu 2">
            <a:extLst>
              <a:ext uri="{FF2B5EF4-FFF2-40B4-BE49-F238E27FC236}">
                <a16:creationId xmlns:a16="http://schemas.microsoft.com/office/drawing/2014/main" id="{AEAD65A8-BFD3-45B5-A981-762B65933D3B}"/>
              </a:ext>
            </a:extLst>
          </p:cNvPr>
          <p:cNvSpPr>
            <a:spLocks noGrp="1"/>
          </p:cNvSpPr>
          <p:nvPr>
            <p:ph idx="1"/>
          </p:nvPr>
        </p:nvSpPr>
        <p:spPr>
          <a:xfrm>
            <a:off x="5398936" y="2222287"/>
            <a:ext cx="5974349" cy="4083097"/>
          </a:xfrm>
        </p:spPr>
        <p:txBody>
          <a:bodyPr/>
          <a:lstStyle/>
          <a:p>
            <a:r>
              <a:rPr lang="fr-FR" dirty="0"/>
              <a:t>Selon l’étude coordonnée par Will Steffen, l’atteinte de 2°C marque un basculement irréversible.</a:t>
            </a:r>
          </a:p>
          <a:p>
            <a:r>
              <a:rPr lang="fr-FR" dirty="0"/>
              <a:t>La toute dernière étude Copernicus coordonnée par </a:t>
            </a:r>
            <a:r>
              <a:rPr lang="fr-FR" dirty="0" err="1"/>
              <a:t>Piers</a:t>
            </a:r>
            <a:r>
              <a:rPr lang="fr-FR" dirty="0"/>
              <a:t> Forster indique 1,5°C comme limite à ne pas franchir sans séquelles graves pour 3 milliards d’humains…</a:t>
            </a:r>
          </a:p>
        </p:txBody>
      </p:sp>
      <p:pic>
        <p:nvPicPr>
          <p:cNvPr id="4" name="Image 3">
            <a:extLst>
              <a:ext uri="{FF2B5EF4-FFF2-40B4-BE49-F238E27FC236}">
                <a16:creationId xmlns:a16="http://schemas.microsoft.com/office/drawing/2014/main" id="{ADE506A9-C3B2-45F1-9E5A-6233E42E02D0}"/>
              </a:ext>
            </a:extLst>
          </p:cNvPr>
          <p:cNvPicPr>
            <a:picLocks noChangeAspect="1"/>
          </p:cNvPicPr>
          <p:nvPr/>
        </p:nvPicPr>
        <p:blipFill>
          <a:blip r:embed="rId2"/>
          <a:stretch>
            <a:fillRect/>
          </a:stretch>
        </p:blipFill>
        <p:spPr>
          <a:xfrm>
            <a:off x="256289" y="2222287"/>
            <a:ext cx="4697373" cy="4269806"/>
          </a:xfrm>
          <a:prstGeom prst="rect">
            <a:avLst/>
          </a:prstGeom>
        </p:spPr>
      </p:pic>
      <p:sp>
        <p:nvSpPr>
          <p:cNvPr id="6" name="Rectangle 5">
            <a:extLst>
              <a:ext uri="{FF2B5EF4-FFF2-40B4-BE49-F238E27FC236}">
                <a16:creationId xmlns:a16="http://schemas.microsoft.com/office/drawing/2014/main" id="{5EEB8B97-ECF2-4E1D-B0BF-B538410F4E72}"/>
              </a:ext>
            </a:extLst>
          </p:cNvPr>
          <p:cNvSpPr/>
          <p:nvPr/>
        </p:nvSpPr>
        <p:spPr>
          <a:xfrm>
            <a:off x="5910942" y="6297138"/>
            <a:ext cx="6159813" cy="369332"/>
          </a:xfrm>
          <a:prstGeom prst="rect">
            <a:avLst/>
          </a:prstGeom>
        </p:spPr>
        <p:txBody>
          <a:bodyPr wrap="square">
            <a:spAutoFit/>
          </a:bodyPr>
          <a:lstStyle/>
          <a:p>
            <a:r>
              <a:rPr lang="fr-FR" dirty="0"/>
              <a:t>Source </a:t>
            </a:r>
            <a:r>
              <a:rPr lang="fr-FR" dirty="0">
                <a:hlinkClick r:id="rId3"/>
              </a:rPr>
              <a:t>https://urlz.fr/nQXV</a:t>
            </a:r>
            <a:r>
              <a:rPr lang="fr-FR" dirty="0"/>
              <a:t> , 2018</a:t>
            </a:r>
          </a:p>
        </p:txBody>
      </p:sp>
    </p:spTree>
    <p:extLst>
      <p:ext uri="{BB962C8B-B14F-4D97-AF65-F5344CB8AC3E}">
        <p14:creationId xmlns:p14="http://schemas.microsoft.com/office/powerpoint/2010/main" val="2940096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DB2F590-8678-437A-BD64-940CB5498ACA}"/>
              </a:ext>
            </a:extLst>
          </p:cNvPr>
          <p:cNvSpPr>
            <a:spLocks noGrp="1"/>
          </p:cNvSpPr>
          <p:nvPr>
            <p:ph type="title"/>
          </p:nvPr>
        </p:nvSpPr>
        <p:spPr/>
        <p:txBody>
          <a:bodyPr/>
          <a:lstStyle/>
          <a:p>
            <a:r>
              <a:rPr lang="fr-FR" dirty="0"/>
              <a:t>L’ONU vient de sortir le bilan de 8 ans post-Accord de Paris :</a:t>
            </a:r>
          </a:p>
        </p:txBody>
      </p:sp>
      <p:pic>
        <p:nvPicPr>
          <p:cNvPr id="5" name="Espace réservé du contenu 4">
            <a:extLst>
              <a:ext uri="{FF2B5EF4-FFF2-40B4-BE49-F238E27FC236}">
                <a16:creationId xmlns:a16="http://schemas.microsoft.com/office/drawing/2014/main" id="{123E8C63-8763-4689-A819-718C02FFDB77}"/>
              </a:ext>
            </a:extLst>
          </p:cNvPr>
          <p:cNvPicPr>
            <a:picLocks noGrp="1" noChangeAspect="1"/>
          </p:cNvPicPr>
          <p:nvPr>
            <p:ph idx="1"/>
          </p:nvPr>
        </p:nvPicPr>
        <p:blipFill>
          <a:blip r:embed="rId2"/>
          <a:stretch>
            <a:fillRect/>
          </a:stretch>
        </p:blipFill>
        <p:spPr>
          <a:xfrm>
            <a:off x="3775166" y="1581243"/>
            <a:ext cx="4452729" cy="5222163"/>
          </a:xfrm>
        </p:spPr>
      </p:pic>
      <p:sp>
        <p:nvSpPr>
          <p:cNvPr id="6" name="ZoneTexte 5">
            <a:extLst>
              <a:ext uri="{FF2B5EF4-FFF2-40B4-BE49-F238E27FC236}">
                <a16:creationId xmlns:a16="http://schemas.microsoft.com/office/drawing/2014/main" id="{14790B3A-27F2-4710-8F84-E386361B1CD8}"/>
              </a:ext>
            </a:extLst>
          </p:cNvPr>
          <p:cNvSpPr txBox="1"/>
          <p:nvPr/>
        </p:nvSpPr>
        <p:spPr>
          <a:xfrm>
            <a:off x="8690776" y="2297927"/>
            <a:ext cx="2878372" cy="3416320"/>
          </a:xfrm>
          <a:prstGeom prst="rect">
            <a:avLst/>
          </a:prstGeom>
          <a:noFill/>
        </p:spPr>
        <p:txBody>
          <a:bodyPr wrap="square" rtlCol="0">
            <a:spAutoFit/>
          </a:bodyPr>
          <a:lstStyle/>
          <a:p>
            <a:r>
              <a:rPr lang="fr-FR" dirty="0"/>
              <a:t>Nous sommes bien à 54 milliards de t CO</a:t>
            </a:r>
            <a:r>
              <a:rPr lang="fr-FR" baseline="-25000" dirty="0"/>
              <a:t>2</a:t>
            </a:r>
            <a:r>
              <a:rPr lang="fr-FR" dirty="0"/>
              <a:t>e</a:t>
            </a:r>
            <a:br>
              <a:rPr lang="fr-FR" dirty="0"/>
            </a:br>
            <a:br>
              <a:rPr lang="fr-FR" dirty="0"/>
            </a:br>
            <a:r>
              <a:rPr lang="fr-FR" dirty="0"/>
              <a:t>Il faudrait descendre à 18  Gt de CO</a:t>
            </a:r>
            <a:r>
              <a:rPr lang="fr-FR" baseline="-25000" dirty="0"/>
              <a:t>2</a:t>
            </a:r>
            <a:r>
              <a:rPr lang="fr-FR" dirty="0"/>
              <a:t>e  en 2050 pour ne pas dépasser 2°C</a:t>
            </a:r>
          </a:p>
          <a:p>
            <a:br>
              <a:rPr lang="fr-FR" dirty="0"/>
            </a:br>
            <a:r>
              <a:rPr lang="fr-FR" dirty="0"/>
              <a:t>ou 8Gt pour ne pas dépasser 1,5°C demandé par les pays insulaires.</a:t>
            </a:r>
          </a:p>
        </p:txBody>
      </p:sp>
      <p:sp>
        <p:nvSpPr>
          <p:cNvPr id="7" name="Rectangle 6">
            <a:extLst>
              <a:ext uri="{FF2B5EF4-FFF2-40B4-BE49-F238E27FC236}">
                <a16:creationId xmlns:a16="http://schemas.microsoft.com/office/drawing/2014/main" id="{1753D277-8C88-4594-A852-E049B7E830AE}"/>
              </a:ext>
            </a:extLst>
          </p:cNvPr>
          <p:cNvSpPr/>
          <p:nvPr/>
        </p:nvSpPr>
        <p:spPr>
          <a:xfrm>
            <a:off x="130629" y="5598924"/>
            <a:ext cx="3200400" cy="646331"/>
          </a:xfrm>
          <a:prstGeom prst="rect">
            <a:avLst/>
          </a:prstGeom>
        </p:spPr>
        <p:txBody>
          <a:bodyPr wrap="square">
            <a:spAutoFit/>
          </a:bodyPr>
          <a:lstStyle/>
          <a:p>
            <a:r>
              <a:rPr lang="fr-FR" dirty="0"/>
              <a:t>Source </a:t>
            </a:r>
            <a:r>
              <a:rPr lang="fr-FR" dirty="0">
                <a:hlinkClick r:id="rId3"/>
              </a:rPr>
              <a:t>https://urlz.fr/nQY2</a:t>
            </a:r>
            <a:r>
              <a:rPr lang="fr-FR" dirty="0"/>
              <a:t>  8 septembre 2023</a:t>
            </a:r>
          </a:p>
        </p:txBody>
      </p:sp>
    </p:spTree>
    <p:extLst>
      <p:ext uri="{BB962C8B-B14F-4D97-AF65-F5344CB8AC3E}">
        <p14:creationId xmlns:p14="http://schemas.microsoft.com/office/powerpoint/2010/main" val="2195160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E4FB7DD-B82E-4AC4-BAE4-ADAAC25DE4A2}"/>
              </a:ext>
            </a:extLst>
          </p:cNvPr>
          <p:cNvSpPr>
            <a:spLocks noGrp="1"/>
          </p:cNvSpPr>
          <p:nvPr>
            <p:ph type="title"/>
          </p:nvPr>
        </p:nvSpPr>
        <p:spPr/>
        <p:txBody>
          <a:bodyPr/>
          <a:lstStyle/>
          <a:p>
            <a:r>
              <a:rPr lang="fr-FR" dirty="0"/>
              <a:t>Quelle accumulation ne pas dépasser ?</a:t>
            </a:r>
          </a:p>
        </p:txBody>
      </p:sp>
      <p:sp>
        <p:nvSpPr>
          <p:cNvPr id="5" name="ZoneTexte 4">
            <a:extLst>
              <a:ext uri="{FF2B5EF4-FFF2-40B4-BE49-F238E27FC236}">
                <a16:creationId xmlns:a16="http://schemas.microsoft.com/office/drawing/2014/main" id="{E662F415-446E-4207-8F94-E31746F5371C}"/>
              </a:ext>
            </a:extLst>
          </p:cNvPr>
          <p:cNvSpPr txBox="1"/>
          <p:nvPr/>
        </p:nvSpPr>
        <p:spPr>
          <a:xfrm>
            <a:off x="540689" y="2401294"/>
            <a:ext cx="2838615" cy="1323439"/>
          </a:xfrm>
          <a:prstGeom prst="rect">
            <a:avLst/>
          </a:prstGeom>
          <a:noFill/>
        </p:spPr>
        <p:txBody>
          <a:bodyPr wrap="square" rtlCol="0">
            <a:spAutoFit/>
          </a:bodyPr>
          <a:lstStyle/>
          <a:p>
            <a:pPr algn="ctr"/>
            <a:r>
              <a:rPr lang="fr-FR" sz="1600" dirty="0"/>
              <a:t>Les scientifiques du GIEC calculent très bien les effets du carbone sur le réchauffement de la planète.</a:t>
            </a:r>
          </a:p>
        </p:txBody>
      </p:sp>
      <p:sp>
        <p:nvSpPr>
          <p:cNvPr id="6" name="ZoneTexte 5">
            <a:extLst>
              <a:ext uri="{FF2B5EF4-FFF2-40B4-BE49-F238E27FC236}">
                <a16:creationId xmlns:a16="http://schemas.microsoft.com/office/drawing/2014/main" id="{C0D7CA2B-43E2-4F28-BC05-38319F59BE1A}"/>
              </a:ext>
            </a:extLst>
          </p:cNvPr>
          <p:cNvSpPr txBox="1"/>
          <p:nvPr/>
        </p:nvSpPr>
        <p:spPr>
          <a:xfrm>
            <a:off x="610409" y="3984929"/>
            <a:ext cx="2838615" cy="2062103"/>
          </a:xfrm>
          <a:prstGeom prst="rect">
            <a:avLst/>
          </a:prstGeom>
          <a:noFill/>
        </p:spPr>
        <p:txBody>
          <a:bodyPr wrap="square" rtlCol="0">
            <a:spAutoFit/>
          </a:bodyPr>
          <a:lstStyle/>
          <a:p>
            <a:pPr algn="ctr"/>
            <a:r>
              <a:rPr lang="fr-FR" sz="1600" dirty="0"/>
              <a:t>En production cumulée depuis 1850, il ne faudrait pas dépasser 3130 Gt CO</a:t>
            </a:r>
            <a:r>
              <a:rPr lang="fr-FR" sz="1600" baseline="-25000" dirty="0"/>
              <a:t>2</a:t>
            </a:r>
            <a:r>
              <a:rPr lang="fr-FR" sz="1600" dirty="0"/>
              <a:t> si on veut ne pas atteindre 2°C de réchauffement global </a:t>
            </a:r>
          </a:p>
          <a:p>
            <a:pPr algn="ctr"/>
            <a:r>
              <a:rPr lang="fr-FR" sz="1600" dirty="0"/>
              <a:t>(ou 2785 Gt pour ne pas dépasser 1,5°C)</a:t>
            </a:r>
          </a:p>
        </p:txBody>
      </p:sp>
      <p:sp>
        <p:nvSpPr>
          <p:cNvPr id="7" name="ZoneTexte 6">
            <a:extLst>
              <a:ext uri="{FF2B5EF4-FFF2-40B4-BE49-F238E27FC236}">
                <a16:creationId xmlns:a16="http://schemas.microsoft.com/office/drawing/2014/main" id="{561E4BEA-3B1F-49B9-B08E-00BE7354725B}"/>
              </a:ext>
            </a:extLst>
          </p:cNvPr>
          <p:cNvSpPr txBox="1"/>
          <p:nvPr/>
        </p:nvSpPr>
        <p:spPr>
          <a:xfrm>
            <a:off x="8144784" y="2481943"/>
            <a:ext cx="3731529" cy="1754326"/>
          </a:xfrm>
          <a:prstGeom prst="rect">
            <a:avLst/>
          </a:prstGeom>
          <a:noFill/>
        </p:spPr>
        <p:txBody>
          <a:bodyPr wrap="square" rtlCol="0">
            <a:spAutoFit/>
          </a:bodyPr>
          <a:lstStyle/>
          <a:p>
            <a:r>
              <a:rPr lang="fr-FR" dirty="0"/>
              <a:t>Or le 6</a:t>
            </a:r>
            <a:r>
              <a:rPr lang="fr-FR" baseline="30000" dirty="0"/>
              <a:t>ème</a:t>
            </a:r>
            <a:r>
              <a:rPr lang="fr-FR" dirty="0"/>
              <a:t> rapport du GIEC évalue à 2400 Gt la somme des émissions passées jusqu’à 2020.</a:t>
            </a:r>
          </a:p>
          <a:p>
            <a:br>
              <a:rPr lang="fr-FR" dirty="0"/>
            </a:br>
            <a:r>
              <a:rPr lang="fr-FR" dirty="0"/>
              <a:t>Il reste ainsi 730 Gt avant le point de bascule.</a:t>
            </a:r>
          </a:p>
        </p:txBody>
      </p:sp>
      <p:sp>
        <p:nvSpPr>
          <p:cNvPr id="8" name="ZoneTexte 7">
            <a:extLst>
              <a:ext uri="{FF2B5EF4-FFF2-40B4-BE49-F238E27FC236}">
                <a16:creationId xmlns:a16="http://schemas.microsoft.com/office/drawing/2014/main" id="{434F6AB9-5F93-455A-9987-E6639C41A366}"/>
              </a:ext>
            </a:extLst>
          </p:cNvPr>
          <p:cNvSpPr txBox="1"/>
          <p:nvPr/>
        </p:nvSpPr>
        <p:spPr>
          <a:xfrm>
            <a:off x="8144784" y="4423411"/>
            <a:ext cx="3731529" cy="923330"/>
          </a:xfrm>
          <a:prstGeom prst="rect">
            <a:avLst/>
          </a:prstGeom>
          <a:noFill/>
        </p:spPr>
        <p:txBody>
          <a:bodyPr wrap="square" rtlCol="0">
            <a:spAutoFit/>
          </a:bodyPr>
          <a:lstStyle/>
          <a:p>
            <a:r>
              <a:rPr lang="fr-FR" dirty="0"/>
              <a:t>Vous savez calculer 730 /42 : combien d’années avant la rupture ?</a:t>
            </a:r>
          </a:p>
        </p:txBody>
      </p:sp>
      <p:pic>
        <p:nvPicPr>
          <p:cNvPr id="10" name="Image 9">
            <a:extLst>
              <a:ext uri="{FF2B5EF4-FFF2-40B4-BE49-F238E27FC236}">
                <a16:creationId xmlns:a16="http://schemas.microsoft.com/office/drawing/2014/main" id="{1FF52754-841B-4D11-A014-BF149A46348C}"/>
              </a:ext>
            </a:extLst>
          </p:cNvPr>
          <p:cNvPicPr>
            <a:picLocks noChangeAspect="1"/>
          </p:cNvPicPr>
          <p:nvPr/>
        </p:nvPicPr>
        <p:blipFill>
          <a:blip r:embed="rId2"/>
          <a:stretch>
            <a:fillRect/>
          </a:stretch>
        </p:blipFill>
        <p:spPr>
          <a:xfrm>
            <a:off x="3831709" y="1734037"/>
            <a:ext cx="3790950" cy="4676775"/>
          </a:xfrm>
          <a:prstGeom prst="rect">
            <a:avLst/>
          </a:prstGeom>
        </p:spPr>
      </p:pic>
      <p:pic>
        <p:nvPicPr>
          <p:cNvPr id="12" name="Image 11">
            <a:extLst>
              <a:ext uri="{FF2B5EF4-FFF2-40B4-BE49-F238E27FC236}">
                <a16:creationId xmlns:a16="http://schemas.microsoft.com/office/drawing/2014/main" id="{D72F9FD7-A1F3-4539-9D25-1A184E48A7FE}"/>
              </a:ext>
            </a:extLst>
          </p:cNvPr>
          <p:cNvPicPr>
            <a:picLocks noChangeAspect="1"/>
          </p:cNvPicPr>
          <p:nvPr/>
        </p:nvPicPr>
        <p:blipFill>
          <a:blip r:embed="rId3"/>
          <a:stretch>
            <a:fillRect/>
          </a:stretch>
        </p:blipFill>
        <p:spPr>
          <a:xfrm>
            <a:off x="3901429" y="1734037"/>
            <a:ext cx="3790950" cy="4676775"/>
          </a:xfrm>
          <a:prstGeom prst="rect">
            <a:avLst/>
          </a:prstGeom>
        </p:spPr>
      </p:pic>
      <p:sp>
        <p:nvSpPr>
          <p:cNvPr id="13" name="Rectangle 12">
            <a:extLst>
              <a:ext uri="{FF2B5EF4-FFF2-40B4-BE49-F238E27FC236}">
                <a16:creationId xmlns:a16="http://schemas.microsoft.com/office/drawing/2014/main" id="{FB40DEA9-47C9-4981-806B-0FE0E3F69C0B}"/>
              </a:ext>
            </a:extLst>
          </p:cNvPr>
          <p:cNvSpPr/>
          <p:nvPr/>
        </p:nvSpPr>
        <p:spPr>
          <a:xfrm>
            <a:off x="7445829" y="6329796"/>
            <a:ext cx="4624926" cy="369332"/>
          </a:xfrm>
          <a:prstGeom prst="rect">
            <a:avLst/>
          </a:prstGeom>
        </p:spPr>
        <p:txBody>
          <a:bodyPr wrap="square">
            <a:spAutoFit/>
          </a:bodyPr>
          <a:lstStyle/>
          <a:p>
            <a:r>
              <a:rPr lang="fr-FR" dirty="0"/>
              <a:t>Source 6</a:t>
            </a:r>
            <a:r>
              <a:rPr lang="fr-FR" baseline="30000" dirty="0"/>
              <a:t>ème</a:t>
            </a:r>
            <a:r>
              <a:rPr lang="fr-FR" dirty="0"/>
              <a:t> rapport du GIEC, mars 2023</a:t>
            </a:r>
          </a:p>
        </p:txBody>
      </p:sp>
    </p:spTree>
    <p:extLst>
      <p:ext uri="{BB962C8B-B14F-4D97-AF65-F5344CB8AC3E}">
        <p14:creationId xmlns:p14="http://schemas.microsoft.com/office/powerpoint/2010/main" val="2851056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 calcmode="lin" valueType="num">
                                      <p:cBhvr additive="base">
                                        <p:cTn id="19"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9BFE803-D498-4E01-8DCD-23DDC1EDFD5B}"/>
              </a:ext>
            </a:extLst>
          </p:cNvPr>
          <p:cNvSpPr>
            <a:spLocks noGrp="1"/>
          </p:cNvSpPr>
          <p:nvPr>
            <p:ph type="title"/>
          </p:nvPr>
        </p:nvSpPr>
        <p:spPr/>
        <p:txBody>
          <a:bodyPr/>
          <a:lstStyle/>
          <a:p>
            <a:r>
              <a:rPr lang="fr-FR" dirty="0"/>
              <a:t>Pourquoi viser 2t/p/an ?</a:t>
            </a:r>
          </a:p>
        </p:txBody>
      </p:sp>
      <p:pic>
        <p:nvPicPr>
          <p:cNvPr id="4" name="Image 3">
            <a:extLst>
              <a:ext uri="{FF2B5EF4-FFF2-40B4-BE49-F238E27FC236}">
                <a16:creationId xmlns:a16="http://schemas.microsoft.com/office/drawing/2014/main" id="{79A2FF22-FD8A-45D1-89CB-0C0E6984FBFA}"/>
              </a:ext>
            </a:extLst>
          </p:cNvPr>
          <p:cNvPicPr/>
          <p:nvPr/>
        </p:nvPicPr>
        <p:blipFill>
          <a:blip r:embed="rId2"/>
          <a:stretch>
            <a:fillRect/>
          </a:stretch>
        </p:blipFill>
        <p:spPr>
          <a:xfrm>
            <a:off x="3633650" y="2015286"/>
            <a:ext cx="8486503" cy="4649334"/>
          </a:xfrm>
          <a:prstGeom prst="rect">
            <a:avLst/>
          </a:prstGeom>
        </p:spPr>
      </p:pic>
      <p:sp>
        <p:nvSpPr>
          <p:cNvPr id="5" name="ZoneTexte 4">
            <a:extLst>
              <a:ext uri="{FF2B5EF4-FFF2-40B4-BE49-F238E27FC236}">
                <a16:creationId xmlns:a16="http://schemas.microsoft.com/office/drawing/2014/main" id="{FD864621-2884-4571-B646-52258A6F055A}"/>
              </a:ext>
            </a:extLst>
          </p:cNvPr>
          <p:cNvSpPr txBox="1"/>
          <p:nvPr/>
        </p:nvSpPr>
        <p:spPr>
          <a:xfrm>
            <a:off x="239486" y="2427514"/>
            <a:ext cx="3335381" cy="2031325"/>
          </a:xfrm>
          <a:prstGeom prst="rect">
            <a:avLst/>
          </a:prstGeom>
          <a:noFill/>
        </p:spPr>
        <p:txBody>
          <a:bodyPr wrap="square" rtlCol="0">
            <a:spAutoFit/>
          </a:bodyPr>
          <a:lstStyle/>
          <a:p>
            <a:r>
              <a:rPr lang="fr-FR" dirty="0"/>
              <a:t>Le bilan carbone planétaire 2011-2020 montre que nous émettions 39 Gt CO</a:t>
            </a:r>
            <a:r>
              <a:rPr lang="fr-FR" baseline="-25000" dirty="0"/>
              <a:t>2</a:t>
            </a:r>
            <a:r>
              <a:rPr lang="fr-FR" dirty="0"/>
              <a:t> quand les mers absorbaient 10 et les végétaux 11 : 19Gt s’accumulaient chaque année dans l’atmosphère.</a:t>
            </a:r>
          </a:p>
        </p:txBody>
      </p:sp>
      <p:sp>
        <p:nvSpPr>
          <p:cNvPr id="6" name="ZoneTexte 5">
            <a:extLst>
              <a:ext uri="{FF2B5EF4-FFF2-40B4-BE49-F238E27FC236}">
                <a16:creationId xmlns:a16="http://schemas.microsoft.com/office/drawing/2014/main" id="{8349B9A7-51E6-40ED-8EBA-6F348221C1BD}"/>
              </a:ext>
            </a:extLst>
          </p:cNvPr>
          <p:cNvSpPr txBox="1"/>
          <p:nvPr/>
        </p:nvSpPr>
        <p:spPr>
          <a:xfrm>
            <a:off x="239486" y="4730051"/>
            <a:ext cx="3335381" cy="1754326"/>
          </a:xfrm>
          <a:prstGeom prst="rect">
            <a:avLst/>
          </a:prstGeom>
          <a:noFill/>
        </p:spPr>
        <p:txBody>
          <a:bodyPr wrap="square" rtlCol="0">
            <a:spAutoFit/>
          </a:bodyPr>
          <a:lstStyle/>
          <a:p>
            <a:r>
              <a:rPr lang="fr-FR" dirty="0"/>
              <a:t>Mais le réchauffement crée une perte de capacité de 25% par les forêts et 10% par les océans, on va vers 16 Gt d’absorption, soit 2t/p/an pour 8 milliards de terriens.</a:t>
            </a:r>
          </a:p>
        </p:txBody>
      </p:sp>
      <p:sp>
        <p:nvSpPr>
          <p:cNvPr id="7" name="Rectangle 6">
            <a:extLst>
              <a:ext uri="{FF2B5EF4-FFF2-40B4-BE49-F238E27FC236}">
                <a16:creationId xmlns:a16="http://schemas.microsoft.com/office/drawing/2014/main" id="{2F30FD47-5F01-48A5-81B5-1F53A3F3F5BE}"/>
              </a:ext>
            </a:extLst>
          </p:cNvPr>
          <p:cNvSpPr/>
          <p:nvPr/>
        </p:nvSpPr>
        <p:spPr>
          <a:xfrm>
            <a:off x="6444345" y="158325"/>
            <a:ext cx="7063326" cy="369332"/>
          </a:xfrm>
          <a:prstGeom prst="rect">
            <a:avLst/>
          </a:prstGeom>
        </p:spPr>
        <p:txBody>
          <a:bodyPr wrap="square">
            <a:spAutoFit/>
          </a:bodyPr>
          <a:lstStyle/>
          <a:p>
            <a:r>
              <a:rPr lang="fr-FR" dirty="0"/>
              <a:t>Source </a:t>
            </a:r>
            <a:r>
              <a:rPr lang="fr-FR" dirty="0">
                <a:hlinkClick r:id="rId3"/>
              </a:rPr>
              <a:t>Global Carbon Project</a:t>
            </a:r>
            <a:r>
              <a:rPr lang="fr-FR" dirty="0"/>
              <a:t>, London mars 2023</a:t>
            </a:r>
          </a:p>
        </p:txBody>
      </p:sp>
    </p:spTree>
    <p:extLst>
      <p:ext uri="{BB962C8B-B14F-4D97-AF65-F5344CB8AC3E}">
        <p14:creationId xmlns:p14="http://schemas.microsoft.com/office/powerpoint/2010/main" val="435964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0BEFFCF-E3A4-4F05-9812-684BE2576983}"/>
              </a:ext>
            </a:extLst>
          </p:cNvPr>
          <p:cNvSpPr>
            <a:spLocks noGrp="1"/>
          </p:cNvSpPr>
          <p:nvPr>
            <p:ph type="title"/>
          </p:nvPr>
        </p:nvSpPr>
        <p:spPr/>
        <p:txBody>
          <a:bodyPr/>
          <a:lstStyle/>
          <a:p>
            <a:r>
              <a:rPr lang="fr-FR" dirty="0"/>
              <a:t>Que veulent dire les SSP du GIEC ?</a:t>
            </a:r>
          </a:p>
        </p:txBody>
      </p:sp>
      <p:pic>
        <p:nvPicPr>
          <p:cNvPr id="4" name="Image 3">
            <a:extLst>
              <a:ext uri="{FF2B5EF4-FFF2-40B4-BE49-F238E27FC236}">
                <a16:creationId xmlns:a16="http://schemas.microsoft.com/office/drawing/2014/main" id="{28E4EA9C-2E67-4593-ABB7-C310BED4E063}"/>
              </a:ext>
            </a:extLst>
          </p:cNvPr>
          <p:cNvPicPr/>
          <p:nvPr/>
        </p:nvPicPr>
        <p:blipFill>
          <a:blip r:embed="rId2">
            <a:extLst>
              <a:ext uri="{28A0092B-C50C-407E-A947-70E740481C1C}">
                <a14:useLocalDpi xmlns:a14="http://schemas.microsoft.com/office/drawing/2010/main" val="0"/>
              </a:ext>
            </a:extLst>
          </a:blip>
          <a:stretch>
            <a:fillRect/>
          </a:stretch>
        </p:blipFill>
        <p:spPr>
          <a:xfrm>
            <a:off x="7913914" y="2013313"/>
            <a:ext cx="4093573" cy="4670516"/>
          </a:xfrm>
          <a:prstGeom prst="rect">
            <a:avLst/>
          </a:prstGeom>
        </p:spPr>
      </p:pic>
      <p:sp>
        <p:nvSpPr>
          <p:cNvPr id="5" name="ZoneTexte 4">
            <a:extLst>
              <a:ext uri="{FF2B5EF4-FFF2-40B4-BE49-F238E27FC236}">
                <a16:creationId xmlns:a16="http://schemas.microsoft.com/office/drawing/2014/main" id="{B66F73BF-7900-4FA5-B091-C29A1FF74C9B}"/>
              </a:ext>
            </a:extLst>
          </p:cNvPr>
          <p:cNvSpPr txBox="1"/>
          <p:nvPr/>
        </p:nvSpPr>
        <p:spPr>
          <a:xfrm>
            <a:off x="337457" y="2253343"/>
            <a:ext cx="7315200" cy="2031325"/>
          </a:xfrm>
          <a:prstGeom prst="rect">
            <a:avLst/>
          </a:prstGeom>
          <a:noFill/>
        </p:spPr>
        <p:txBody>
          <a:bodyPr wrap="square" rtlCol="0">
            <a:spAutoFit/>
          </a:bodyPr>
          <a:lstStyle/>
          <a:p>
            <a:r>
              <a:rPr lang="fr-FR" dirty="0"/>
              <a:t>Les milliers de chercheurs du GIEC se sont accordé sur cinq scénarios SSP pour </a:t>
            </a:r>
            <a:r>
              <a:rPr lang="fr-FR" i="1" dirty="0" err="1"/>
              <a:t>shared</a:t>
            </a:r>
            <a:r>
              <a:rPr lang="fr-FR" i="1" dirty="0"/>
              <a:t> </a:t>
            </a:r>
            <a:r>
              <a:rPr lang="fr-FR" i="1" dirty="0" err="1"/>
              <a:t>socioeconomic</a:t>
            </a:r>
            <a:r>
              <a:rPr lang="fr-FR" i="1" dirty="0"/>
              <a:t> </a:t>
            </a:r>
            <a:r>
              <a:rPr lang="fr-FR" i="1" dirty="0" err="1"/>
              <a:t>pathways</a:t>
            </a:r>
            <a:r>
              <a:rPr lang="fr-FR" dirty="0"/>
              <a:t> soit « chemins socio-économiques » : SSP1 pour un monde en réduction forte, SSP2 pour la poursuite des tendances historiques de développement, SSP3 pour un monde en tension guerrière, SSP4 pour un monde d'inégalités croissantes et SSP5 si exploitation totale des énergies fossiles.  </a:t>
            </a:r>
          </a:p>
        </p:txBody>
      </p:sp>
      <p:sp>
        <p:nvSpPr>
          <p:cNvPr id="6" name="ZoneTexte 5">
            <a:extLst>
              <a:ext uri="{FF2B5EF4-FFF2-40B4-BE49-F238E27FC236}">
                <a16:creationId xmlns:a16="http://schemas.microsoft.com/office/drawing/2014/main" id="{46DB0B5E-4181-4E2C-AEAC-8958CD5966F0}"/>
              </a:ext>
            </a:extLst>
          </p:cNvPr>
          <p:cNvSpPr txBox="1"/>
          <p:nvPr/>
        </p:nvSpPr>
        <p:spPr>
          <a:xfrm>
            <a:off x="381000" y="4409510"/>
            <a:ext cx="7315200" cy="1477328"/>
          </a:xfrm>
          <a:prstGeom prst="rect">
            <a:avLst/>
          </a:prstGeom>
          <a:noFill/>
        </p:spPr>
        <p:txBody>
          <a:bodyPr wrap="square" rtlCol="0">
            <a:spAutoFit/>
          </a:bodyPr>
          <a:lstStyle/>
          <a:p>
            <a:r>
              <a:rPr lang="fr-FR" dirty="0"/>
              <a:t>Les chiffres de 1,9 à 8,5 associés à ces cinq scénarios expriment le taux de réchauffement de la planète en Watt par mètre carré.</a:t>
            </a:r>
            <a:br>
              <a:rPr lang="fr-FR" dirty="0"/>
            </a:br>
            <a:r>
              <a:rPr lang="fr-FR" dirty="0"/>
              <a:t>On voit ici en bleu que seul SSP1 ramène la température à moins de +2°C : la réduction drastique est donc possible …</a:t>
            </a:r>
          </a:p>
        </p:txBody>
      </p:sp>
      <p:sp>
        <p:nvSpPr>
          <p:cNvPr id="7" name="Rectangle 6">
            <a:extLst>
              <a:ext uri="{FF2B5EF4-FFF2-40B4-BE49-F238E27FC236}">
                <a16:creationId xmlns:a16="http://schemas.microsoft.com/office/drawing/2014/main" id="{0E861D47-222F-49B5-B162-02E416B08381}"/>
              </a:ext>
            </a:extLst>
          </p:cNvPr>
          <p:cNvSpPr/>
          <p:nvPr/>
        </p:nvSpPr>
        <p:spPr>
          <a:xfrm>
            <a:off x="7304315" y="148045"/>
            <a:ext cx="4624926" cy="369332"/>
          </a:xfrm>
          <a:prstGeom prst="rect">
            <a:avLst/>
          </a:prstGeom>
        </p:spPr>
        <p:txBody>
          <a:bodyPr wrap="square">
            <a:spAutoFit/>
          </a:bodyPr>
          <a:lstStyle/>
          <a:p>
            <a:r>
              <a:rPr lang="fr-FR" dirty="0"/>
              <a:t>Source 6</a:t>
            </a:r>
            <a:r>
              <a:rPr lang="fr-FR" baseline="30000" dirty="0"/>
              <a:t>ème</a:t>
            </a:r>
            <a:r>
              <a:rPr lang="fr-FR" dirty="0"/>
              <a:t> rapport du GIEC, mars 2023</a:t>
            </a:r>
          </a:p>
        </p:txBody>
      </p:sp>
    </p:spTree>
    <p:extLst>
      <p:ext uri="{BB962C8B-B14F-4D97-AF65-F5344CB8AC3E}">
        <p14:creationId xmlns:p14="http://schemas.microsoft.com/office/powerpoint/2010/main" val="3387100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52B4AD6-B21C-4060-800B-94D667A13FB2}"/>
              </a:ext>
            </a:extLst>
          </p:cNvPr>
          <p:cNvSpPr>
            <a:spLocks noGrp="1"/>
          </p:cNvSpPr>
          <p:nvPr>
            <p:ph type="title"/>
          </p:nvPr>
        </p:nvSpPr>
        <p:spPr/>
        <p:txBody>
          <a:bodyPr/>
          <a:lstStyle/>
          <a:p>
            <a:r>
              <a:rPr lang="fr-FR" dirty="0"/>
              <a:t>Cinq effets catastrophiques du réchauffement climatique</a:t>
            </a:r>
          </a:p>
        </p:txBody>
      </p:sp>
      <p:pic>
        <p:nvPicPr>
          <p:cNvPr id="4" name="Image 3">
            <a:extLst>
              <a:ext uri="{FF2B5EF4-FFF2-40B4-BE49-F238E27FC236}">
                <a16:creationId xmlns:a16="http://schemas.microsoft.com/office/drawing/2014/main" id="{23B4953E-A2B9-4FBE-8C9B-9AEA142EA7C0}"/>
              </a:ext>
            </a:extLst>
          </p:cNvPr>
          <p:cNvPicPr>
            <a:picLocks noChangeAspect="1"/>
          </p:cNvPicPr>
          <p:nvPr/>
        </p:nvPicPr>
        <p:blipFill>
          <a:blip r:embed="rId2"/>
          <a:stretch>
            <a:fillRect/>
          </a:stretch>
        </p:blipFill>
        <p:spPr>
          <a:xfrm>
            <a:off x="338817" y="2240416"/>
            <a:ext cx="3362326" cy="2316827"/>
          </a:xfrm>
          <a:prstGeom prst="rect">
            <a:avLst/>
          </a:prstGeom>
        </p:spPr>
      </p:pic>
      <p:pic>
        <p:nvPicPr>
          <p:cNvPr id="5" name="Image 4">
            <a:extLst>
              <a:ext uri="{FF2B5EF4-FFF2-40B4-BE49-F238E27FC236}">
                <a16:creationId xmlns:a16="http://schemas.microsoft.com/office/drawing/2014/main" id="{D22DA64A-77BA-45BB-A020-4D53B93CE27F}"/>
              </a:ext>
            </a:extLst>
          </p:cNvPr>
          <p:cNvPicPr>
            <a:picLocks noChangeAspect="1"/>
          </p:cNvPicPr>
          <p:nvPr/>
        </p:nvPicPr>
        <p:blipFill>
          <a:blip r:embed="rId3"/>
          <a:stretch>
            <a:fillRect/>
          </a:stretch>
        </p:blipFill>
        <p:spPr>
          <a:xfrm>
            <a:off x="8024135" y="2102303"/>
            <a:ext cx="4029075" cy="2152650"/>
          </a:xfrm>
          <a:prstGeom prst="rect">
            <a:avLst/>
          </a:prstGeom>
        </p:spPr>
      </p:pic>
      <p:pic>
        <p:nvPicPr>
          <p:cNvPr id="6" name="Image 5">
            <a:extLst>
              <a:ext uri="{FF2B5EF4-FFF2-40B4-BE49-F238E27FC236}">
                <a16:creationId xmlns:a16="http://schemas.microsoft.com/office/drawing/2014/main" id="{ECC5F3C2-07BE-4F04-B345-BD0396525211}"/>
              </a:ext>
            </a:extLst>
          </p:cNvPr>
          <p:cNvPicPr>
            <a:picLocks noChangeAspect="1"/>
          </p:cNvPicPr>
          <p:nvPr/>
        </p:nvPicPr>
        <p:blipFill>
          <a:blip r:embed="rId4"/>
          <a:stretch>
            <a:fillRect/>
          </a:stretch>
        </p:blipFill>
        <p:spPr>
          <a:xfrm>
            <a:off x="7064828" y="4349523"/>
            <a:ext cx="4533897" cy="2235608"/>
          </a:xfrm>
          <a:prstGeom prst="rect">
            <a:avLst/>
          </a:prstGeom>
        </p:spPr>
      </p:pic>
      <p:pic>
        <p:nvPicPr>
          <p:cNvPr id="7" name="Image 6">
            <a:extLst>
              <a:ext uri="{FF2B5EF4-FFF2-40B4-BE49-F238E27FC236}">
                <a16:creationId xmlns:a16="http://schemas.microsoft.com/office/drawing/2014/main" id="{0C968C0B-3A39-45A0-A7D3-CB82339403A3}"/>
              </a:ext>
            </a:extLst>
          </p:cNvPr>
          <p:cNvPicPr>
            <a:picLocks noChangeAspect="1"/>
          </p:cNvPicPr>
          <p:nvPr/>
        </p:nvPicPr>
        <p:blipFill>
          <a:blip r:embed="rId5"/>
          <a:stretch>
            <a:fillRect/>
          </a:stretch>
        </p:blipFill>
        <p:spPr>
          <a:xfrm>
            <a:off x="4178752" y="1959640"/>
            <a:ext cx="2709328" cy="2597603"/>
          </a:xfrm>
          <a:prstGeom prst="rect">
            <a:avLst/>
          </a:prstGeom>
        </p:spPr>
      </p:pic>
      <p:pic>
        <p:nvPicPr>
          <p:cNvPr id="8" name="Image 7">
            <a:extLst>
              <a:ext uri="{FF2B5EF4-FFF2-40B4-BE49-F238E27FC236}">
                <a16:creationId xmlns:a16="http://schemas.microsoft.com/office/drawing/2014/main" id="{53FB2663-F467-4F76-8F10-40AEA99E5EE8}"/>
              </a:ext>
            </a:extLst>
          </p:cNvPr>
          <p:cNvPicPr>
            <a:picLocks noChangeAspect="1"/>
          </p:cNvPicPr>
          <p:nvPr/>
        </p:nvPicPr>
        <p:blipFill>
          <a:blip r:embed="rId6"/>
          <a:stretch>
            <a:fillRect/>
          </a:stretch>
        </p:blipFill>
        <p:spPr>
          <a:xfrm>
            <a:off x="810000" y="4682847"/>
            <a:ext cx="4317173" cy="2080264"/>
          </a:xfrm>
          <a:prstGeom prst="rect">
            <a:avLst/>
          </a:prstGeom>
        </p:spPr>
      </p:pic>
    </p:spTree>
    <p:extLst>
      <p:ext uri="{BB962C8B-B14F-4D97-AF65-F5344CB8AC3E}">
        <p14:creationId xmlns:p14="http://schemas.microsoft.com/office/powerpoint/2010/main" val="129682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5DDFB6-9777-4C69-A2AA-1E0B8BD853FE}"/>
              </a:ext>
            </a:extLst>
          </p:cNvPr>
          <p:cNvSpPr>
            <a:spLocks noGrp="1"/>
          </p:cNvSpPr>
          <p:nvPr>
            <p:ph type="title"/>
          </p:nvPr>
        </p:nvSpPr>
        <p:spPr/>
        <p:txBody>
          <a:bodyPr/>
          <a:lstStyle/>
          <a:p>
            <a:r>
              <a:rPr lang="fr-FR" dirty="0"/>
              <a:t>Combien de morts de canicule 2022 ?</a:t>
            </a:r>
          </a:p>
        </p:txBody>
      </p:sp>
      <p:sp>
        <p:nvSpPr>
          <p:cNvPr id="3" name="Espace réservé du contenu 2">
            <a:extLst>
              <a:ext uri="{FF2B5EF4-FFF2-40B4-BE49-F238E27FC236}">
                <a16:creationId xmlns:a16="http://schemas.microsoft.com/office/drawing/2014/main" id="{F7DAFB69-DE3C-4D77-A6C9-82882CE5E145}"/>
              </a:ext>
            </a:extLst>
          </p:cNvPr>
          <p:cNvSpPr>
            <a:spLocks noGrp="1"/>
          </p:cNvSpPr>
          <p:nvPr>
            <p:ph idx="1"/>
          </p:nvPr>
        </p:nvSpPr>
        <p:spPr/>
        <p:txBody>
          <a:bodyPr/>
          <a:lstStyle/>
          <a:p>
            <a:endParaRPr lang="fr-FR"/>
          </a:p>
        </p:txBody>
      </p:sp>
      <p:pic>
        <p:nvPicPr>
          <p:cNvPr id="4" name="Image 3">
            <a:extLst>
              <a:ext uri="{FF2B5EF4-FFF2-40B4-BE49-F238E27FC236}">
                <a16:creationId xmlns:a16="http://schemas.microsoft.com/office/drawing/2014/main" id="{126D3D37-BC2B-4DD1-8EB0-57945988B4A5}"/>
              </a:ext>
            </a:extLst>
          </p:cNvPr>
          <p:cNvPicPr>
            <a:picLocks noChangeAspect="1"/>
          </p:cNvPicPr>
          <p:nvPr/>
        </p:nvPicPr>
        <p:blipFill>
          <a:blip r:embed="rId2"/>
          <a:stretch>
            <a:fillRect/>
          </a:stretch>
        </p:blipFill>
        <p:spPr>
          <a:xfrm>
            <a:off x="4458133" y="1566164"/>
            <a:ext cx="6292029" cy="5015195"/>
          </a:xfrm>
          <a:prstGeom prst="rect">
            <a:avLst/>
          </a:prstGeom>
        </p:spPr>
      </p:pic>
      <p:sp>
        <p:nvSpPr>
          <p:cNvPr id="5" name="Rectangle 4">
            <a:extLst>
              <a:ext uri="{FF2B5EF4-FFF2-40B4-BE49-F238E27FC236}">
                <a16:creationId xmlns:a16="http://schemas.microsoft.com/office/drawing/2014/main" id="{E6D6AFF0-6DDA-40DA-AB85-CEF869811DFC}"/>
              </a:ext>
            </a:extLst>
          </p:cNvPr>
          <p:cNvSpPr/>
          <p:nvPr/>
        </p:nvSpPr>
        <p:spPr>
          <a:xfrm>
            <a:off x="298746" y="6059443"/>
            <a:ext cx="4679355" cy="369332"/>
          </a:xfrm>
          <a:prstGeom prst="rect">
            <a:avLst/>
          </a:prstGeom>
        </p:spPr>
        <p:txBody>
          <a:bodyPr wrap="square">
            <a:spAutoFit/>
          </a:bodyPr>
          <a:lstStyle/>
          <a:p>
            <a:r>
              <a:rPr lang="fr-FR" dirty="0"/>
              <a:t>Source Inserm </a:t>
            </a:r>
            <a:r>
              <a:rPr lang="fr-FR" dirty="0">
                <a:hlinkClick r:id="rId3"/>
              </a:rPr>
              <a:t>https://urlz.fr/nRWz</a:t>
            </a:r>
            <a:r>
              <a:rPr lang="fr-FR" dirty="0"/>
              <a:t> </a:t>
            </a:r>
          </a:p>
        </p:txBody>
      </p:sp>
    </p:spTree>
    <p:extLst>
      <p:ext uri="{BB962C8B-B14F-4D97-AF65-F5344CB8AC3E}">
        <p14:creationId xmlns:p14="http://schemas.microsoft.com/office/powerpoint/2010/main" val="69710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77CDF7E-B01D-4F8B-922B-FA09216EF932}"/>
              </a:ext>
            </a:extLst>
          </p:cNvPr>
          <p:cNvSpPr>
            <a:spLocks noGrp="1"/>
          </p:cNvSpPr>
          <p:nvPr>
            <p:ph type="title"/>
          </p:nvPr>
        </p:nvSpPr>
        <p:spPr/>
        <p:txBody>
          <a:bodyPr/>
          <a:lstStyle/>
          <a:p>
            <a:r>
              <a:rPr lang="fr-FR" dirty="0"/>
              <a:t>Quel emballement générerait la fonte totale de l’antarctique ? </a:t>
            </a:r>
          </a:p>
        </p:txBody>
      </p:sp>
      <p:sp>
        <p:nvSpPr>
          <p:cNvPr id="3" name="Espace réservé du contenu 2">
            <a:extLst>
              <a:ext uri="{FF2B5EF4-FFF2-40B4-BE49-F238E27FC236}">
                <a16:creationId xmlns:a16="http://schemas.microsoft.com/office/drawing/2014/main" id="{AD9D6DD7-3631-4092-845B-8AC69D91BBE2}"/>
              </a:ext>
            </a:extLst>
          </p:cNvPr>
          <p:cNvSpPr>
            <a:spLocks noGrp="1"/>
          </p:cNvSpPr>
          <p:nvPr>
            <p:ph idx="1"/>
          </p:nvPr>
        </p:nvSpPr>
        <p:spPr>
          <a:xfrm>
            <a:off x="424543" y="2222287"/>
            <a:ext cx="11375571" cy="3636511"/>
          </a:xfrm>
        </p:spPr>
        <p:txBody>
          <a:bodyPr>
            <a:normAutofit fontScale="92500"/>
          </a:bodyPr>
          <a:lstStyle/>
          <a:p>
            <a:r>
              <a:rPr lang="fr-FR" sz="2800" dirty="0"/>
              <a:t>Les océans ont une surface de 357 millions de km</a:t>
            </a:r>
            <a:r>
              <a:rPr lang="fr-FR" sz="2800" baseline="30000" dirty="0"/>
              <a:t>2</a:t>
            </a:r>
          </a:p>
          <a:p>
            <a:r>
              <a:rPr lang="fr-FR" sz="2800" dirty="0"/>
              <a:t>L’antarctique supporte 29 millions de km</a:t>
            </a:r>
            <a:r>
              <a:rPr lang="fr-FR" sz="2800" baseline="30000" dirty="0"/>
              <a:t>3 </a:t>
            </a:r>
            <a:r>
              <a:rPr lang="fr-FR" sz="2800" dirty="0"/>
              <a:t>de glace</a:t>
            </a:r>
            <a:endParaRPr lang="fr-FR" sz="2800" baseline="30000" dirty="0"/>
          </a:p>
          <a:p>
            <a:r>
              <a:rPr lang="fr-FR" sz="2800" dirty="0"/>
              <a:t>Si le continent Antarctique perd toute sa glace, c’est </a:t>
            </a:r>
            <a:r>
              <a:rPr lang="fr-FR" sz="4800" dirty="0"/>
              <a:t>70 à 80 </a:t>
            </a:r>
            <a:r>
              <a:rPr lang="fr-FR" sz="2800" dirty="0"/>
              <a:t>mètres d’élévation du niveau des océans de par le monde</a:t>
            </a:r>
          </a:p>
          <a:p>
            <a:r>
              <a:rPr lang="fr-FR" sz="2800" dirty="0"/>
              <a:t>La plage à l’embouchure du Thouet ! </a:t>
            </a:r>
          </a:p>
          <a:p>
            <a:r>
              <a:rPr lang="fr-FR" sz="2800" dirty="0"/>
              <a:t>Le tiers de la population mondiale délogée !!!</a:t>
            </a:r>
            <a:endParaRPr lang="fr-FR" sz="2800" baseline="30000" dirty="0"/>
          </a:p>
        </p:txBody>
      </p:sp>
      <p:sp>
        <p:nvSpPr>
          <p:cNvPr id="6" name="Rectangle 5">
            <a:extLst>
              <a:ext uri="{FF2B5EF4-FFF2-40B4-BE49-F238E27FC236}">
                <a16:creationId xmlns:a16="http://schemas.microsoft.com/office/drawing/2014/main" id="{A5924B33-54D6-49E2-B435-EF6011631BD8}"/>
              </a:ext>
            </a:extLst>
          </p:cNvPr>
          <p:cNvSpPr/>
          <p:nvPr/>
        </p:nvSpPr>
        <p:spPr>
          <a:xfrm>
            <a:off x="7391400" y="6297138"/>
            <a:ext cx="4679355" cy="369332"/>
          </a:xfrm>
          <a:prstGeom prst="rect">
            <a:avLst/>
          </a:prstGeom>
        </p:spPr>
        <p:txBody>
          <a:bodyPr wrap="square">
            <a:spAutoFit/>
          </a:bodyPr>
          <a:lstStyle/>
          <a:p>
            <a:r>
              <a:rPr lang="fr-FR" dirty="0"/>
              <a:t>Source ENS Lyon </a:t>
            </a:r>
            <a:r>
              <a:rPr lang="fr-FR" dirty="0">
                <a:hlinkClick r:id="rId2"/>
              </a:rPr>
              <a:t>https://urlz.fr/nQY6</a:t>
            </a:r>
            <a:r>
              <a:rPr lang="fr-FR" dirty="0"/>
              <a:t> </a:t>
            </a:r>
          </a:p>
        </p:txBody>
      </p:sp>
    </p:spTree>
    <p:extLst>
      <p:ext uri="{BB962C8B-B14F-4D97-AF65-F5344CB8AC3E}">
        <p14:creationId xmlns:p14="http://schemas.microsoft.com/office/powerpoint/2010/main" val="3690412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C548FBC-66A7-4D3E-85D7-BCDFCA6FC7A8}"/>
              </a:ext>
            </a:extLst>
          </p:cNvPr>
          <p:cNvSpPr>
            <a:spLocks noGrp="1"/>
          </p:cNvSpPr>
          <p:nvPr>
            <p:ph type="title"/>
          </p:nvPr>
        </p:nvSpPr>
        <p:spPr/>
        <p:txBody>
          <a:bodyPr/>
          <a:lstStyle/>
          <a:p>
            <a:r>
              <a:rPr lang="fr-FR" dirty="0"/>
              <a:t>Observer</a:t>
            </a:r>
          </a:p>
        </p:txBody>
      </p:sp>
      <p:sp>
        <p:nvSpPr>
          <p:cNvPr id="3" name="Espace réservé du contenu 2">
            <a:extLst>
              <a:ext uri="{FF2B5EF4-FFF2-40B4-BE49-F238E27FC236}">
                <a16:creationId xmlns:a16="http://schemas.microsoft.com/office/drawing/2014/main" id="{7A55BEEF-7143-439C-961F-0F9263FA3C94}"/>
              </a:ext>
            </a:extLst>
          </p:cNvPr>
          <p:cNvSpPr>
            <a:spLocks noGrp="1"/>
          </p:cNvSpPr>
          <p:nvPr>
            <p:ph idx="1"/>
          </p:nvPr>
        </p:nvSpPr>
        <p:spPr/>
        <p:txBody>
          <a:bodyPr/>
          <a:lstStyle/>
          <a:p>
            <a:endParaRPr lang="fr-FR"/>
          </a:p>
        </p:txBody>
      </p:sp>
      <p:pic>
        <p:nvPicPr>
          <p:cNvPr id="4" name="Image 3">
            <a:extLst>
              <a:ext uri="{FF2B5EF4-FFF2-40B4-BE49-F238E27FC236}">
                <a16:creationId xmlns:a16="http://schemas.microsoft.com/office/drawing/2014/main" id="{3442C286-5099-417C-A82D-3267A0453CD0}"/>
              </a:ext>
            </a:extLst>
          </p:cNvPr>
          <p:cNvPicPr/>
          <p:nvPr/>
        </p:nvPicPr>
        <p:blipFill>
          <a:blip r:embed="rId2"/>
          <a:stretch>
            <a:fillRect/>
          </a:stretch>
        </p:blipFill>
        <p:spPr>
          <a:xfrm>
            <a:off x="3215639" y="2115517"/>
            <a:ext cx="5760720" cy="4105910"/>
          </a:xfrm>
          <a:prstGeom prst="rect">
            <a:avLst/>
          </a:prstGeom>
        </p:spPr>
      </p:pic>
    </p:spTree>
    <p:extLst>
      <p:ext uri="{BB962C8B-B14F-4D97-AF65-F5344CB8AC3E}">
        <p14:creationId xmlns:p14="http://schemas.microsoft.com/office/powerpoint/2010/main" val="26936250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7B7E412-1D19-4515-8BFF-FBED912BDC2B}"/>
              </a:ext>
            </a:extLst>
          </p:cNvPr>
          <p:cNvSpPr>
            <a:spLocks noGrp="1"/>
          </p:cNvSpPr>
          <p:nvPr>
            <p:ph type="title"/>
          </p:nvPr>
        </p:nvSpPr>
        <p:spPr/>
        <p:txBody>
          <a:bodyPr/>
          <a:lstStyle/>
          <a:p>
            <a:r>
              <a:rPr lang="fr-FR" dirty="0"/>
              <a:t>La NASA étudie les pertes de capacités humaines sous CO</a:t>
            </a:r>
            <a:r>
              <a:rPr lang="fr-FR" baseline="-25000" dirty="0"/>
              <a:t>2</a:t>
            </a:r>
            <a:r>
              <a:rPr lang="fr-FR" dirty="0"/>
              <a:t>…</a:t>
            </a:r>
          </a:p>
        </p:txBody>
      </p:sp>
      <p:pic>
        <p:nvPicPr>
          <p:cNvPr id="5" name="Image 4">
            <a:extLst>
              <a:ext uri="{FF2B5EF4-FFF2-40B4-BE49-F238E27FC236}">
                <a16:creationId xmlns:a16="http://schemas.microsoft.com/office/drawing/2014/main" id="{DD46B8B7-70A8-46B9-92AB-1B574D383105}"/>
              </a:ext>
            </a:extLst>
          </p:cNvPr>
          <p:cNvPicPr>
            <a:picLocks noChangeAspect="1"/>
          </p:cNvPicPr>
          <p:nvPr/>
        </p:nvPicPr>
        <p:blipFill>
          <a:blip r:embed="rId2"/>
          <a:stretch>
            <a:fillRect/>
          </a:stretch>
        </p:blipFill>
        <p:spPr>
          <a:xfrm>
            <a:off x="4318882" y="2011679"/>
            <a:ext cx="2903817" cy="1979875"/>
          </a:xfrm>
          <a:prstGeom prst="rect">
            <a:avLst/>
          </a:prstGeom>
        </p:spPr>
      </p:pic>
      <p:sp>
        <p:nvSpPr>
          <p:cNvPr id="6" name="Rectangle 5">
            <a:extLst>
              <a:ext uri="{FF2B5EF4-FFF2-40B4-BE49-F238E27FC236}">
                <a16:creationId xmlns:a16="http://schemas.microsoft.com/office/drawing/2014/main" id="{5BBF77D5-6EA0-46BE-B5A8-C804867FEFAA}"/>
              </a:ext>
            </a:extLst>
          </p:cNvPr>
          <p:cNvSpPr/>
          <p:nvPr/>
        </p:nvSpPr>
        <p:spPr>
          <a:xfrm>
            <a:off x="8051268" y="6226146"/>
            <a:ext cx="3820029" cy="369332"/>
          </a:xfrm>
          <a:prstGeom prst="rect">
            <a:avLst/>
          </a:prstGeom>
        </p:spPr>
        <p:txBody>
          <a:bodyPr wrap="square">
            <a:spAutoFit/>
          </a:bodyPr>
          <a:lstStyle/>
          <a:p>
            <a:r>
              <a:rPr lang="fr-FR" dirty="0"/>
              <a:t>Source Allen </a:t>
            </a:r>
            <a:r>
              <a:rPr lang="fr-FR" dirty="0">
                <a:hlinkClick r:id="rId3"/>
              </a:rPr>
              <a:t>https://urlz.fr/nRWE</a:t>
            </a:r>
            <a:r>
              <a:rPr lang="fr-FR" dirty="0"/>
              <a:t> </a:t>
            </a:r>
          </a:p>
        </p:txBody>
      </p:sp>
      <p:sp>
        <p:nvSpPr>
          <p:cNvPr id="8" name="ZoneTexte 7">
            <a:extLst>
              <a:ext uri="{FF2B5EF4-FFF2-40B4-BE49-F238E27FC236}">
                <a16:creationId xmlns:a16="http://schemas.microsoft.com/office/drawing/2014/main" id="{F75DCABC-D605-4D80-9C4C-157A122E66A9}"/>
              </a:ext>
            </a:extLst>
          </p:cNvPr>
          <p:cNvSpPr txBox="1"/>
          <p:nvPr/>
        </p:nvSpPr>
        <p:spPr>
          <a:xfrm>
            <a:off x="320703" y="2401294"/>
            <a:ext cx="4011811" cy="3785652"/>
          </a:xfrm>
          <a:prstGeom prst="rect">
            <a:avLst/>
          </a:prstGeom>
          <a:noFill/>
        </p:spPr>
        <p:txBody>
          <a:bodyPr wrap="square" rtlCol="0">
            <a:spAutoFit/>
          </a:bodyPr>
          <a:lstStyle/>
          <a:p>
            <a:r>
              <a:rPr lang="fr-FR" sz="2000" dirty="0"/>
              <a:t>Les effets de la concentration du dioxyde de carbone sur le cerveau sont étudiés depuis longtemps pour les milieux confinés, Joseph Allen démontre qu'une augmentation de 600 à 1000 ppm génère une perte de 21% de nos capacités cognitives (mémorisation, vitesse de réaction, capacités de reconnaissance...). </a:t>
            </a:r>
            <a:endParaRPr lang="fr-FR" sz="3200" dirty="0"/>
          </a:p>
        </p:txBody>
      </p:sp>
      <p:sp>
        <p:nvSpPr>
          <p:cNvPr id="9" name="ZoneTexte 8">
            <a:extLst>
              <a:ext uri="{FF2B5EF4-FFF2-40B4-BE49-F238E27FC236}">
                <a16:creationId xmlns:a16="http://schemas.microsoft.com/office/drawing/2014/main" id="{6D5CD96B-706E-422A-B519-B8B9A185FBD6}"/>
              </a:ext>
            </a:extLst>
          </p:cNvPr>
          <p:cNvSpPr txBox="1"/>
          <p:nvPr/>
        </p:nvSpPr>
        <p:spPr>
          <a:xfrm>
            <a:off x="7498081" y="2172031"/>
            <a:ext cx="4302034" cy="3170099"/>
          </a:xfrm>
          <a:prstGeom prst="rect">
            <a:avLst/>
          </a:prstGeom>
          <a:noFill/>
        </p:spPr>
        <p:txBody>
          <a:bodyPr wrap="square" rtlCol="0">
            <a:spAutoFit/>
          </a:bodyPr>
          <a:lstStyle/>
          <a:p>
            <a:r>
              <a:rPr lang="fr-FR" sz="2000" dirty="0"/>
              <a:t>Des études répertoriées par le GIEC ont calculé que nous pourrions atteindre 550 ppm CO</a:t>
            </a:r>
            <a:r>
              <a:rPr lang="fr-FR" sz="2000" baseline="-25000" dirty="0"/>
              <a:t>2</a:t>
            </a:r>
            <a:r>
              <a:rPr lang="fr-FR" sz="2000" dirty="0"/>
              <a:t> en 2050 et 1000 en 2100 dans l'atmosphère de la terre. Nous pourrions subir une perte moyenne de 15% de nos capacités cognitives selon Rob Hopkins qui les cite page 79 dans "</a:t>
            </a:r>
            <a:r>
              <a:rPr lang="fr-FR" sz="2000" i="1" dirty="0"/>
              <a:t>Et si...</a:t>
            </a:r>
            <a:r>
              <a:rPr lang="fr-FR" sz="2000" dirty="0"/>
              <a:t>" 2020, Actes sud.</a:t>
            </a:r>
            <a:endParaRPr lang="fr-FR" sz="3600" dirty="0"/>
          </a:p>
        </p:txBody>
      </p:sp>
    </p:spTree>
    <p:extLst>
      <p:ext uri="{BB962C8B-B14F-4D97-AF65-F5344CB8AC3E}">
        <p14:creationId xmlns:p14="http://schemas.microsoft.com/office/powerpoint/2010/main" val="1310360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1F53515-9A57-463F-86F6-E782619ADBAB}"/>
              </a:ext>
            </a:extLst>
          </p:cNvPr>
          <p:cNvSpPr>
            <a:spLocks noGrp="1"/>
          </p:cNvSpPr>
          <p:nvPr>
            <p:ph type="title"/>
          </p:nvPr>
        </p:nvSpPr>
        <p:spPr/>
        <p:txBody>
          <a:bodyPr/>
          <a:lstStyle/>
          <a:p>
            <a:r>
              <a:rPr lang="fr-FR" dirty="0"/>
              <a:t>Je vous ai assez alerté ?</a:t>
            </a:r>
          </a:p>
        </p:txBody>
      </p:sp>
      <p:sp>
        <p:nvSpPr>
          <p:cNvPr id="3" name="Espace réservé du contenu 2">
            <a:extLst>
              <a:ext uri="{FF2B5EF4-FFF2-40B4-BE49-F238E27FC236}">
                <a16:creationId xmlns:a16="http://schemas.microsoft.com/office/drawing/2014/main" id="{2C67DC54-87F6-44F2-9530-61074F1F79BF}"/>
              </a:ext>
            </a:extLst>
          </p:cNvPr>
          <p:cNvSpPr>
            <a:spLocks noGrp="1"/>
          </p:cNvSpPr>
          <p:nvPr>
            <p:ph idx="1"/>
          </p:nvPr>
        </p:nvSpPr>
        <p:spPr/>
        <p:txBody>
          <a:bodyPr>
            <a:normAutofit/>
          </a:bodyPr>
          <a:lstStyle/>
          <a:p>
            <a:pPr marL="0" indent="0">
              <a:buNone/>
            </a:pPr>
            <a:r>
              <a:rPr lang="fr-FR" sz="6000" dirty="0"/>
              <a:t>Il me reste à vous rassurer !</a:t>
            </a:r>
          </a:p>
        </p:txBody>
      </p:sp>
    </p:spTree>
    <p:extLst>
      <p:ext uri="{BB962C8B-B14F-4D97-AF65-F5344CB8AC3E}">
        <p14:creationId xmlns:p14="http://schemas.microsoft.com/office/powerpoint/2010/main" val="3987923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EC02226-A4C4-41C1-9022-2032488947FE}"/>
              </a:ext>
            </a:extLst>
          </p:cNvPr>
          <p:cNvSpPr>
            <a:spLocks noGrp="1"/>
          </p:cNvSpPr>
          <p:nvPr>
            <p:ph type="title"/>
          </p:nvPr>
        </p:nvSpPr>
        <p:spPr/>
        <p:txBody>
          <a:bodyPr/>
          <a:lstStyle/>
          <a:p>
            <a:r>
              <a:rPr lang="fr-FR" dirty="0"/>
              <a:t>Moins 80% en 30 ans parait impossible ?</a:t>
            </a:r>
          </a:p>
        </p:txBody>
      </p:sp>
      <p:sp>
        <p:nvSpPr>
          <p:cNvPr id="3" name="Espace réservé du contenu 2">
            <a:extLst>
              <a:ext uri="{FF2B5EF4-FFF2-40B4-BE49-F238E27FC236}">
                <a16:creationId xmlns:a16="http://schemas.microsoft.com/office/drawing/2014/main" id="{B3A2440E-9113-449E-BD76-BC0446AD19BE}"/>
              </a:ext>
            </a:extLst>
          </p:cNvPr>
          <p:cNvSpPr>
            <a:spLocks noGrp="1"/>
          </p:cNvSpPr>
          <p:nvPr>
            <p:ph idx="1"/>
          </p:nvPr>
        </p:nvSpPr>
        <p:spPr>
          <a:xfrm>
            <a:off x="890273" y="5267637"/>
            <a:ext cx="10554574" cy="1387605"/>
          </a:xfrm>
        </p:spPr>
        <p:txBody>
          <a:bodyPr>
            <a:noAutofit/>
          </a:bodyPr>
          <a:lstStyle/>
          <a:p>
            <a:pPr marL="0" indent="0">
              <a:buNone/>
            </a:pPr>
            <a:r>
              <a:rPr lang="fr-FR" sz="4400" dirty="0"/>
              <a:t>Pisani-Ferry propose un plan d’investissement de 67 Mds €/an</a:t>
            </a:r>
          </a:p>
        </p:txBody>
      </p:sp>
      <p:sp>
        <p:nvSpPr>
          <p:cNvPr id="4" name="ZoneTexte 3">
            <a:extLst>
              <a:ext uri="{FF2B5EF4-FFF2-40B4-BE49-F238E27FC236}">
                <a16:creationId xmlns:a16="http://schemas.microsoft.com/office/drawing/2014/main" id="{3E1E495A-7E18-49A3-9CBF-0423F6786E84}"/>
              </a:ext>
            </a:extLst>
          </p:cNvPr>
          <p:cNvSpPr txBox="1"/>
          <p:nvPr/>
        </p:nvSpPr>
        <p:spPr>
          <a:xfrm>
            <a:off x="810000" y="3231417"/>
            <a:ext cx="10170751" cy="2123658"/>
          </a:xfrm>
          <a:prstGeom prst="rect">
            <a:avLst/>
          </a:prstGeom>
          <a:noFill/>
        </p:spPr>
        <p:txBody>
          <a:bodyPr wrap="square" rtlCol="0">
            <a:spAutoFit/>
          </a:bodyPr>
          <a:lstStyle/>
          <a:p>
            <a:r>
              <a:rPr lang="fr-FR" sz="4400" dirty="0"/>
              <a:t>La Commission européenne installe des quotas industriels avec taxe aux frontières</a:t>
            </a:r>
          </a:p>
        </p:txBody>
      </p:sp>
      <p:sp>
        <p:nvSpPr>
          <p:cNvPr id="5" name="Espace réservé du contenu 2">
            <a:extLst>
              <a:ext uri="{FF2B5EF4-FFF2-40B4-BE49-F238E27FC236}">
                <a16:creationId xmlns:a16="http://schemas.microsoft.com/office/drawing/2014/main" id="{A70137AF-34DD-4F49-8E2C-97E69B314205}"/>
              </a:ext>
            </a:extLst>
          </p:cNvPr>
          <p:cNvSpPr txBox="1">
            <a:spLocks/>
          </p:cNvSpPr>
          <p:nvPr/>
        </p:nvSpPr>
        <p:spPr>
          <a:xfrm>
            <a:off x="881853" y="2279272"/>
            <a:ext cx="10554574" cy="870769"/>
          </a:xfrm>
          <a:prstGeom prst="rect">
            <a:avLst/>
          </a:prstGeom>
          <a:effectLst>
            <a:outerShdw blurRad="50800" dir="14400000">
              <a:srgbClr val="000000">
                <a:alpha val="40000"/>
              </a:srgbClr>
            </a:outerShdw>
          </a:effectLst>
        </p:spPr>
        <p:txBody>
          <a:bodyPr vert="horz" lIns="91440" tIns="45720" rIns="91440" bIns="45720" rtlCol="0" anchor="ctr">
            <a:noAutofit/>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marL="0" indent="0">
              <a:buFont typeface="Wingdings 2" charset="2"/>
              <a:buNone/>
            </a:pPr>
            <a:r>
              <a:rPr lang="fr-FR" sz="4400" dirty="0"/>
              <a:t>Certains proposent une taxe carbone</a:t>
            </a:r>
          </a:p>
        </p:txBody>
      </p:sp>
    </p:spTree>
    <p:extLst>
      <p:ext uri="{BB962C8B-B14F-4D97-AF65-F5344CB8AC3E}">
        <p14:creationId xmlns:p14="http://schemas.microsoft.com/office/powerpoint/2010/main" val="2488740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 calcmode="lin" valueType="num">
                                      <p:cBhvr additive="base">
                                        <p:cTn id="19"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EC02226-A4C4-41C1-9022-2032488947FE}"/>
              </a:ext>
            </a:extLst>
          </p:cNvPr>
          <p:cNvSpPr>
            <a:spLocks noGrp="1"/>
          </p:cNvSpPr>
          <p:nvPr>
            <p:ph type="title"/>
          </p:nvPr>
        </p:nvSpPr>
        <p:spPr/>
        <p:txBody>
          <a:bodyPr/>
          <a:lstStyle/>
          <a:p>
            <a:r>
              <a:rPr lang="fr-FR" dirty="0"/>
              <a:t>Moins 80% en 30 ans parait impossible ?</a:t>
            </a:r>
          </a:p>
        </p:txBody>
      </p:sp>
      <p:sp>
        <p:nvSpPr>
          <p:cNvPr id="3" name="Espace réservé du contenu 2">
            <a:extLst>
              <a:ext uri="{FF2B5EF4-FFF2-40B4-BE49-F238E27FC236}">
                <a16:creationId xmlns:a16="http://schemas.microsoft.com/office/drawing/2014/main" id="{B3A2440E-9113-449E-BD76-BC0446AD19BE}"/>
              </a:ext>
            </a:extLst>
          </p:cNvPr>
          <p:cNvSpPr>
            <a:spLocks noGrp="1"/>
          </p:cNvSpPr>
          <p:nvPr>
            <p:ph idx="1"/>
          </p:nvPr>
        </p:nvSpPr>
        <p:spPr>
          <a:xfrm>
            <a:off x="818712" y="2222288"/>
            <a:ext cx="10554574" cy="1904439"/>
          </a:xfrm>
        </p:spPr>
        <p:txBody>
          <a:bodyPr>
            <a:noAutofit/>
          </a:bodyPr>
          <a:lstStyle/>
          <a:p>
            <a:pPr marL="0" indent="0">
              <a:buNone/>
            </a:pPr>
            <a:r>
              <a:rPr lang="fr-FR" sz="3600" dirty="0"/>
              <a:t>Les assises du climat 2021 ont validé 5 critères qui ont alors révélé le compte carbone comme meilleur mécanisme :</a:t>
            </a:r>
          </a:p>
        </p:txBody>
      </p:sp>
      <p:sp>
        <p:nvSpPr>
          <p:cNvPr id="4" name="ZoneTexte 3">
            <a:extLst>
              <a:ext uri="{FF2B5EF4-FFF2-40B4-BE49-F238E27FC236}">
                <a16:creationId xmlns:a16="http://schemas.microsoft.com/office/drawing/2014/main" id="{3E1E495A-7E18-49A3-9CBF-0423F6786E84}"/>
              </a:ext>
            </a:extLst>
          </p:cNvPr>
          <p:cNvSpPr txBox="1"/>
          <p:nvPr/>
        </p:nvSpPr>
        <p:spPr>
          <a:xfrm>
            <a:off x="809999" y="4288940"/>
            <a:ext cx="10170751" cy="1384995"/>
          </a:xfrm>
          <a:prstGeom prst="rect">
            <a:avLst/>
          </a:prstGeom>
          <a:noFill/>
        </p:spPr>
        <p:txBody>
          <a:bodyPr wrap="square" rtlCol="0">
            <a:spAutoFit/>
          </a:bodyPr>
          <a:lstStyle/>
          <a:p>
            <a:r>
              <a:rPr lang="fr-FR" sz="2800" dirty="0"/>
              <a:t>1-tout compter ; 2-garantir la décarbonation pour 2050 ; 3-éviter l’injustice sociale ; 4-impliquer tous les acteurs ; 5-privilégier les voies de moindre contrainte </a:t>
            </a:r>
          </a:p>
        </p:txBody>
      </p:sp>
    </p:spTree>
    <p:extLst>
      <p:ext uri="{BB962C8B-B14F-4D97-AF65-F5344CB8AC3E}">
        <p14:creationId xmlns:p14="http://schemas.microsoft.com/office/powerpoint/2010/main" val="2217800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EC02226-A4C4-41C1-9022-2032488947FE}"/>
              </a:ext>
            </a:extLst>
          </p:cNvPr>
          <p:cNvSpPr>
            <a:spLocks noGrp="1"/>
          </p:cNvSpPr>
          <p:nvPr>
            <p:ph type="title"/>
          </p:nvPr>
        </p:nvSpPr>
        <p:spPr/>
        <p:txBody>
          <a:bodyPr/>
          <a:lstStyle/>
          <a:p>
            <a:r>
              <a:rPr lang="fr-FR" dirty="0"/>
              <a:t>Moins 80% en 30 ans mais comment ?</a:t>
            </a:r>
          </a:p>
        </p:txBody>
      </p:sp>
      <p:sp>
        <p:nvSpPr>
          <p:cNvPr id="3" name="Espace réservé du contenu 2">
            <a:extLst>
              <a:ext uri="{FF2B5EF4-FFF2-40B4-BE49-F238E27FC236}">
                <a16:creationId xmlns:a16="http://schemas.microsoft.com/office/drawing/2014/main" id="{B3A2440E-9113-449E-BD76-BC0446AD19BE}"/>
              </a:ext>
            </a:extLst>
          </p:cNvPr>
          <p:cNvSpPr>
            <a:spLocks noGrp="1"/>
          </p:cNvSpPr>
          <p:nvPr>
            <p:ph idx="1"/>
          </p:nvPr>
        </p:nvSpPr>
        <p:spPr>
          <a:xfrm>
            <a:off x="818712" y="2222288"/>
            <a:ext cx="10554574" cy="1904439"/>
          </a:xfrm>
        </p:spPr>
        <p:txBody>
          <a:bodyPr>
            <a:noAutofit/>
          </a:bodyPr>
          <a:lstStyle/>
          <a:p>
            <a:pPr marL="0" indent="0">
              <a:buNone/>
            </a:pPr>
            <a:r>
              <a:rPr lang="fr-FR" sz="6000" dirty="0"/>
              <a:t>Facile en réduisant de 6% par an ! </a:t>
            </a:r>
          </a:p>
        </p:txBody>
      </p:sp>
      <p:sp>
        <p:nvSpPr>
          <p:cNvPr id="4" name="ZoneTexte 3">
            <a:extLst>
              <a:ext uri="{FF2B5EF4-FFF2-40B4-BE49-F238E27FC236}">
                <a16:creationId xmlns:a16="http://schemas.microsoft.com/office/drawing/2014/main" id="{3E1E495A-7E18-49A3-9CBF-0423F6786E84}"/>
              </a:ext>
            </a:extLst>
          </p:cNvPr>
          <p:cNvSpPr txBox="1"/>
          <p:nvPr/>
        </p:nvSpPr>
        <p:spPr>
          <a:xfrm>
            <a:off x="809999" y="4288940"/>
            <a:ext cx="10170751" cy="1938992"/>
          </a:xfrm>
          <a:prstGeom prst="rect">
            <a:avLst/>
          </a:prstGeom>
          <a:noFill/>
        </p:spPr>
        <p:txBody>
          <a:bodyPr wrap="square" rtlCol="0">
            <a:spAutoFit/>
          </a:bodyPr>
          <a:lstStyle/>
          <a:p>
            <a:r>
              <a:rPr lang="fr-FR" sz="6000" dirty="0"/>
              <a:t>En stimulant les entreprises par les consommateurs !</a:t>
            </a:r>
          </a:p>
        </p:txBody>
      </p:sp>
    </p:spTree>
    <p:extLst>
      <p:ext uri="{BB962C8B-B14F-4D97-AF65-F5344CB8AC3E}">
        <p14:creationId xmlns:p14="http://schemas.microsoft.com/office/powerpoint/2010/main" val="2148820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869EB7-6592-4112-8A2D-DA6163715E00}"/>
              </a:ext>
            </a:extLst>
          </p:cNvPr>
          <p:cNvSpPr>
            <a:spLocks noGrp="1"/>
          </p:cNvSpPr>
          <p:nvPr>
            <p:ph type="title"/>
          </p:nvPr>
        </p:nvSpPr>
        <p:spPr/>
        <p:txBody>
          <a:bodyPr/>
          <a:lstStyle/>
          <a:p>
            <a:r>
              <a:rPr lang="fr-FR" dirty="0"/>
              <a:t>C’est le principe du compte carbone</a:t>
            </a:r>
          </a:p>
        </p:txBody>
      </p:sp>
      <p:pic>
        <p:nvPicPr>
          <p:cNvPr id="8" name="Image 7">
            <a:extLst>
              <a:ext uri="{FF2B5EF4-FFF2-40B4-BE49-F238E27FC236}">
                <a16:creationId xmlns:a16="http://schemas.microsoft.com/office/drawing/2014/main" id="{73693343-A774-4A6E-8DFC-889974579546}"/>
              </a:ext>
            </a:extLst>
          </p:cNvPr>
          <p:cNvPicPr/>
          <p:nvPr/>
        </p:nvPicPr>
        <p:blipFill>
          <a:blip r:embed="rId2"/>
          <a:stretch>
            <a:fillRect/>
          </a:stretch>
        </p:blipFill>
        <p:spPr>
          <a:xfrm>
            <a:off x="4572001" y="3619182"/>
            <a:ext cx="2451689" cy="2955789"/>
          </a:xfrm>
          <a:prstGeom prst="rect">
            <a:avLst/>
          </a:prstGeom>
        </p:spPr>
      </p:pic>
      <p:sp>
        <p:nvSpPr>
          <p:cNvPr id="9" name="ZoneTexte 8">
            <a:extLst>
              <a:ext uri="{FF2B5EF4-FFF2-40B4-BE49-F238E27FC236}">
                <a16:creationId xmlns:a16="http://schemas.microsoft.com/office/drawing/2014/main" id="{2AB9AABC-C50B-4A09-A568-B9354E0D6DE8}"/>
              </a:ext>
            </a:extLst>
          </p:cNvPr>
          <p:cNvSpPr txBox="1"/>
          <p:nvPr/>
        </p:nvSpPr>
        <p:spPr>
          <a:xfrm>
            <a:off x="4283859" y="1910467"/>
            <a:ext cx="4027715" cy="523220"/>
          </a:xfrm>
          <a:prstGeom prst="rect">
            <a:avLst/>
          </a:prstGeom>
          <a:noFill/>
        </p:spPr>
        <p:txBody>
          <a:bodyPr wrap="square" rtlCol="0">
            <a:spAutoFit/>
          </a:bodyPr>
          <a:lstStyle/>
          <a:p>
            <a:r>
              <a:rPr lang="fr-FR" sz="2800" dirty="0"/>
              <a:t>Sur deux pieds :</a:t>
            </a:r>
          </a:p>
        </p:txBody>
      </p:sp>
      <p:sp>
        <p:nvSpPr>
          <p:cNvPr id="10" name="ZoneTexte 9">
            <a:extLst>
              <a:ext uri="{FF2B5EF4-FFF2-40B4-BE49-F238E27FC236}">
                <a16:creationId xmlns:a16="http://schemas.microsoft.com/office/drawing/2014/main" id="{BC469E8E-427A-40B6-9962-56FA957FD098}"/>
              </a:ext>
            </a:extLst>
          </p:cNvPr>
          <p:cNvSpPr txBox="1"/>
          <p:nvPr/>
        </p:nvSpPr>
        <p:spPr>
          <a:xfrm>
            <a:off x="348341" y="2580267"/>
            <a:ext cx="3984173" cy="3970318"/>
          </a:xfrm>
          <a:prstGeom prst="rect">
            <a:avLst/>
          </a:prstGeom>
          <a:noFill/>
        </p:spPr>
        <p:txBody>
          <a:bodyPr wrap="square" rtlCol="0">
            <a:spAutoFit/>
          </a:bodyPr>
          <a:lstStyle/>
          <a:p>
            <a:r>
              <a:rPr lang="fr-FR" sz="2800" dirty="0"/>
              <a:t>Donner à chaque citoyen un pécule de 9000 kg-carbone </a:t>
            </a:r>
            <a:r>
              <a:rPr lang="el-GR" sz="2800" dirty="0">
                <a:latin typeface="Times New Roman" panose="02020603050405020304" pitchFamily="18" charset="0"/>
                <a:cs typeface="Times New Roman" panose="02020603050405020304" pitchFamily="18" charset="0"/>
              </a:rPr>
              <a:t>Ͼ</a:t>
            </a:r>
            <a:r>
              <a:rPr lang="fr-FR" sz="2800" dirty="0"/>
              <a:t> pour « payer » les contenus carbone de tous produits et services, et le renouveler à 94% chaque année. </a:t>
            </a:r>
          </a:p>
        </p:txBody>
      </p:sp>
      <p:sp>
        <p:nvSpPr>
          <p:cNvPr id="11" name="ZoneTexte 10">
            <a:extLst>
              <a:ext uri="{FF2B5EF4-FFF2-40B4-BE49-F238E27FC236}">
                <a16:creationId xmlns:a16="http://schemas.microsoft.com/office/drawing/2014/main" id="{249A443D-32EC-4AED-BDCD-6148BC586370}"/>
              </a:ext>
            </a:extLst>
          </p:cNvPr>
          <p:cNvSpPr txBox="1"/>
          <p:nvPr/>
        </p:nvSpPr>
        <p:spPr>
          <a:xfrm>
            <a:off x="7317545" y="2926516"/>
            <a:ext cx="4526114" cy="3539430"/>
          </a:xfrm>
          <a:prstGeom prst="rect">
            <a:avLst/>
          </a:prstGeom>
          <a:noFill/>
        </p:spPr>
        <p:txBody>
          <a:bodyPr wrap="square" rtlCol="0">
            <a:spAutoFit/>
          </a:bodyPr>
          <a:lstStyle/>
          <a:p>
            <a:r>
              <a:rPr lang="fr-FR" sz="2800" dirty="0"/>
              <a:t>Toutes entreprises tiennent un registre carbone pour pouvoir étiqueter tous produits et services, en imputant à leurs clients tout le carbone utilisé dans leurs activités.</a:t>
            </a:r>
          </a:p>
        </p:txBody>
      </p:sp>
      <p:pic>
        <p:nvPicPr>
          <p:cNvPr id="14" name="Image 13">
            <a:extLst>
              <a:ext uri="{FF2B5EF4-FFF2-40B4-BE49-F238E27FC236}">
                <a16:creationId xmlns:a16="http://schemas.microsoft.com/office/drawing/2014/main" id="{93572A9C-301C-4CA5-9E4A-8FAE8157F3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0373" y="174893"/>
            <a:ext cx="1537111" cy="1182689"/>
          </a:xfrm>
          <a:prstGeom prst="rect">
            <a:avLst/>
          </a:prstGeom>
        </p:spPr>
      </p:pic>
    </p:spTree>
    <p:extLst>
      <p:ext uri="{BB962C8B-B14F-4D97-AF65-F5344CB8AC3E}">
        <p14:creationId xmlns:p14="http://schemas.microsoft.com/office/powerpoint/2010/main" val="3658637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869EB7-6592-4112-8A2D-DA6163715E00}"/>
              </a:ext>
            </a:extLst>
          </p:cNvPr>
          <p:cNvSpPr>
            <a:spLocks noGrp="1"/>
          </p:cNvSpPr>
          <p:nvPr>
            <p:ph type="title"/>
          </p:nvPr>
        </p:nvSpPr>
        <p:spPr>
          <a:xfrm>
            <a:off x="755571" y="413657"/>
            <a:ext cx="10571998" cy="970450"/>
          </a:xfrm>
        </p:spPr>
        <p:txBody>
          <a:bodyPr/>
          <a:lstStyle/>
          <a:p>
            <a:r>
              <a:rPr lang="fr-FR" dirty="0">
                <a:solidFill>
                  <a:schemeClr val="tx1"/>
                </a:solidFill>
              </a:rPr>
              <a:t>L’efficacité tient dans l’effet levier</a:t>
            </a:r>
          </a:p>
        </p:txBody>
      </p:sp>
      <p:sp>
        <p:nvSpPr>
          <p:cNvPr id="9" name="ZoneTexte 8">
            <a:extLst>
              <a:ext uri="{FF2B5EF4-FFF2-40B4-BE49-F238E27FC236}">
                <a16:creationId xmlns:a16="http://schemas.microsoft.com/office/drawing/2014/main" id="{2AB9AABC-C50B-4A09-A568-B9354E0D6DE8}"/>
              </a:ext>
            </a:extLst>
          </p:cNvPr>
          <p:cNvSpPr txBox="1"/>
          <p:nvPr/>
        </p:nvSpPr>
        <p:spPr>
          <a:xfrm>
            <a:off x="2745603" y="2068948"/>
            <a:ext cx="5660572" cy="954107"/>
          </a:xfrm>
          <a:prstGeom prst="rect">
            <a:avLst/>
          </a:prstGeom>
          <a:noFill/>
        </p:spPr>
        <p:txBody>
          <a:bodyPr wrap="square" rtlCol="0">
            <a:spAutoFit/>
          </a:bodyPr>
          <a:lstStyle/>
          <a:p>
            <a:r>
              <a:rPr lang="fr-FR" sz="2800" dirty="0"/>
              <a:t>Les entreprises n’écoutent que les consommateurs</a:t>
            </a:r>
          </a:p>
        </p:txBody>
      </p:sp>
      <p:sp>
        <p:nvSpPr>
          <p:cNvPr id="10" name="ZoneTexte 9">
            <a:extLst>
              <a:ext uri="{FF2B5EF4-FFF2-40B4-BE49-F238E27FC236}">
                <a16:creationId xmlns:a16="http://schemas.microsoft.com/office/drawing/2014/main" id="{BC469E8E-427A-40B6-9962-56FA957FD098}"/>
              </a:ext>
            </a:extLst>
          </p:cNvPr>
          <p:cNvSpPr txBox="1"/>
          <p:nvPr/>
        </p:nvSpPr>
        <p:spPr>
          <a:xfrm>
            <a:off x="383402" y="3023055"/>
            <a:ext cx="5192487" cy="3108543"/>
          </a:xfrm>
          <a:prstGeom prst="rect">
            <a:avLst/>
          </a:prstGeom>
          <a:noFill/>
        </p:spPr>
        <p:txBody>
          <a:bodyPr wrap="square" rtlCol="0">
            <a:spAutoFit/>
          </a:bodyPr>
          <a:lstStyle/>
          <a:p>
            <a:r>
              <a:rPr lang="fr-FR" sz="2800" dirty="0"/>
              <a:t>L’entreprise voit l’étiquetage de ses concurrents : </a:t>
            </a:r>
            <a:br>
              <a:rPr lang="fr-FR" sz="2800" dirty="0"/>
            </a:br>
            <a:r>
              <a:rPr lang="fr-FR" sz="2800" dirty="0"/>
              <a:t>pour garder ses clients, elle réduit chaque année ses contenus carbone. </a:t>
            </a:r>
            <a:br>
              <a:rPr lang="fr-FR" sz="2800" dirty="0"/>
            </a:br>
            <a:r>
              <a:rPr lang="fr-FR" sz="2800" dirty="0"/>
              <a:t>Division possible par 3 en 30 ans. </a:t>
            </a:r>
            <a:endParaRPr lang="fr-FR" sz="2400" dirty="0"/>
          </a:p>
        </p:txBody>
      </p:sp>
      <p:sp>
        <p:nvSpPr>
          <p:cNvPr id="11" name="ZoneTexte 10">
            <a:extLst>
              <a:ext uri="{FF2B5EF4-FFF2-40B4-BE49-F238E27FC236}">
                <a16:creationId xmlns:a16="http://schemas.microsoft.com/office/drawing/2014/main" id="{249A443D-32EC-4AED-BDCD-6148BC586370}"/>
              </a:ext>
            </a:extLst>
          </p:cNvPr>
          <p:cNvSpPr txBox="1"/>
          <p:nvPr/>
        </p:nvSpPr>
        <p:spPr>
          <a:xfrm>
            <a:off x="6096005" y="5148946"/>
            <a:ext cx="6193973" cy="1384995"/>
          </a:xfrm>
          <a:prstGeom prst="rect">
            <a:avLst/>
          </a:prstGeom>
          <a:noFill/>
        </p:spPr>
        <p:txBody>
          <a:bodyPr wrap="square" rtlCol="0">
            <a:spAutoFit/>
          </a:bodyPr>
          <a:lstStyle/>
          <a:p>
            <a:r>
              <a:rPr lang="fr-FR" sz="2800" dirty="0"/>
              <a:t>Idem pour administrations.</a:t>
            </a:r>
            <a:br>
              <a:rPr lang="fr-FR" sz="2800" dirty="0"/>
            </a:br>
            <a:r>
              <a:rPr lang="fr-FR" sz="2800" dirty="0"/>
              <a:t>Bien sûr, il faut de l’investissement public en même temps…</a:t>
            </a:r>
          </a:p>
        </p:txBody>
      </p:sp>
      <p:pic>
        <p:nvPicPr>
          <p:cNvPr id="12" name="Image 11">
            <a:extLst>
              <a:ext uri="{FF2B5EF4-FFF2-40B4-BE49-F238E27FC236}">
                <a16:creationId xmlns:a16="http://schemas.microsoft.com/office/drawing/2014/main" id="{157EE91E-9C75-48F1-A639-89DF78D2FB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6742" y="2656229"/>
            <a:ext cx="5192488" cy="2248294"/>
          </a:xfrm>
          <a:prstGeom prst="rect">
            <a:avLst/>
          </a:prstGeom>
        </p:spPr>
      </p:pic>
      <p:pic>
        <p:nvPicPr>
          <p:cNvPr id="13" name="Image 12">
            <a:extLst>
              <a:ext uri="{FF2B5EF4-FFF2-40B4-BE49-F238E27FC236}">
                <a16:creationId xmlns:a16="http://schemas.microsoft.com/office/drawing/2014/main" id="{FF403A2C-1A69-4D08-9D71-16A8719760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0373" y="174893"/>
            <a:ext cx="1537111" cy="1182689"/>
          </a:xfrm>
          <a:prstGeom prst="rect">
            <a:avLst/>
          </a:prstGeom>
        </p:spPr>
      </p:pic>
      <p:sp>
        <p:nvSpPr>
          <p:cNvPr id="14" name="Rectangle 13">
            <a:extLst>
              <a:ext uri="{FF2B5EF4-FFF2-40B4-BE49-F238E27FC236}">
                <a16:creationId xmlns:a16="http://schemas.microsoft.com/office/drawing/2014/main" id="{BD76F77B-D720-41C3-9599-BE534B2AF062}"/>
              </a:ext>
            </a:extLst>
          </p:cNvPr>
          <p:cNvSpPr/>
          <p:nvPr/>
        </p:nvSpPr>
        <p:spPr>
          <a:xfrm>
            <a:off x="195943" y="6335879"/>
            <a:ext cx="6400799" cy="369332"/>
          </a:xfrm>
          <a:prstGeom prst="rect">
            <a:avLst/>
          </a:prstGeom>
        </p:spPr>
        <p:txBody>
          <a:bodyPr wrap="square">
            <a:spAutoFit/>
          </a:bodyPr>
          <a:lstStyle/>
          <a:p>
            <a:r>
              <a:rPr lang="fr-FR" dirty="0"/>
              <a:t>Source https://www.agencecarbone.fr/cest-un-levier</a:t>
            </a:r>
          </a:p>
        </p:txBody>
      </p:sp>
    </p:spTree>
    <p:extLst>
      <p:ext uri="{BB962C8B-B14F-4D97-AF65-F5344CB8AC3E}">
        <p14:creationId xmlns:p14="http://schemas.microsoft.com/office/powerpoint/2010/main" val="3731106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354D163-4586-488D-AE86-9D8D7BB6FA70}"/>
              </a:ext>
            </a:extLst>
          </p:cNvPr>
          <p:cNvSpPr>
            <a:spLocks noGrp="1"/>
          </p:cNvSpPr>
          <p:nvPr>
            <p:ph type="title"/>
          </p:nvPr>
        </p:nvSpPr>
        <p:spPr/>
        <p:txBody>
          <a:bodyPr/>
          <a:lstStyle/>
          <a:p>
            <a:r>
              <a:rPr lang="fr-FR" dirty="0"/>
              <a:t>Gérer les disparités entre français </a:t>
            </a:r>
          </a:p>
        </p:txBody>
      </p:sp>
      <p:pic>
        <p:nvPicPr>
          <p:cNvPr id="4" name="Image 3">
            <a:extLst>
              <a:ext uri="{FF2B5EF4-FFF2-40B4-BE49-F238E27FC236}">
                <a16:creationId xmlns:a16="http://schemas.microsoft.com/office/drawing/2014/main" id="{AC55F130-BED6-4E06-A6F7-5F0E88D243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10373" y="174893"/>
            <a:ext cx="1537111" cy="1182689"/>
          </a:xfrm>
          <a:prstGeom prst="rect">
            <a:avLst/>
          </a:prstGeom>
        </p:spPr>
      </p:pic>
      <p:pic>
        <p:nvPicPr>
          <p:cNvPr id="6" name="Image 5">
            <a:extLst>
              <a:ext uri="{FF2B5EF4-FFF2-40B4-BE49-F238E27FC236}">
                <a16:creationId xmlns:a16="http://schemas.microsoft.com/office/drawing/2014/main" id="{5019881D-F628-4AB4-AC6A-CBBD2C6F42C5}"/>
              </a:ext>
            </a:extLst>
          </p:cNvPr>
          <p:cNvPicPr>
            <a:picLocks noChangeAspect="1"/>
          </p:cNvPicPr>
          <p:nvPr/>
        </p:nvPicPr>
        <p:blipFill>
          <a:blip r:embed="rId3"/>
          <a:stretch>
            <a:fillRect/>
          </a:stretch>
        </p:blipFill>
        <p:spPr>
          <a:xfrm>
            <a:off x="265067" y="2284911"/>
            <a:ext cx="4720590" cy="4273021"/>
          </a:xfrm>
          <a:prstGeom prst="rect">
            <a:avLst/>
          </a:prstGeom>
        </p:spPr>
      </p:pic>
      <p:sp>
        <p:nvSpPr>
          <p:cNvPr id="7" name="ZoneTexte 6">
            <a:extLst>
              <a:ext uri="{FF2B5EF4-FFF2-40B4-BE49-F238E27FC236}">
                <a16:creationId xmlns:a16="http://schemas.microsoft.com/office/drawing/2014/main" id="{3F7FE1F5-4D0E-4B7E-9170-D3C41DF89EA1}"/>
              </a:ext>
            </a:extLst>
          </p:cNvPr>
          <p:cNvSpPr txBox="1"/>
          <p:nvPr/>
        </p:nvSpPr>
        <p:spPr>
          <a:xfrm>
            <a:off x="5791200" y="2284911"/>
            <a:ext cx="6135733" cy="1477328"/>
          </a:xfrm>
          <a:prstGeom prst="rect">
            <a:avLst/>
          </a:prstGeom>
          <a:noFill/>
        </p:spPr>
        <p:txBody>
          <a:bodyPr wrap="square" rtlCol="0">
            <a:spAutoFit/>
          </a:bodyPr>
          <a:lstStyle/>
          <a:p>
            <a:r>
              <a:rPr lang="fr-FR" dirty="0"/>
              <a:t>Les économistes Lucas Chancel et Thomas Piketty ont démontré que l’empreinte climatique est liée au revenu : si la moyenne est bien 9 ou 8,7 t/p/an, il apparait que les 10% les plus riches sont à 24,7 et les 50% les plus modestes à 5 t/p/an.</a:t>
            </a:r>
          </a:p>
        </p:txBody>
      </p:sp>
      <p:sp>
        <p:nvSpPr>
          <p:cNvPr id="8" name="ZoneTexte 7">
            <a:extLst>
              <a:ext uri="{FF2B5EF4-FFF2-40B4-BE49-F238E27FC236}">
                <a16:creationId xmlns:a16="http://schemas.microsoft.com/office/drawing/2014/main" id="{712217F4-E784-427F-A0B1-AD300DA13B3E}"/>
              </a:ext>
            </a:extLst>
          </p:cNvPr>
          <p:cNvSpPr txBox="1"/>
          <p:nvPr/>
        </p:nvSpPr>
        <p:spPr>
          <a:xfrm>
            <a:off x="5791200" y="3928649"/>
            <a:ext cx="6135733" cy="2308324"/>
          </a:xfrm>
          <a:prstGeom prst="rect">
            <a:avLst/>
          </a:prstGeom>
          <a:noFill/>
        </p:spPr>
        <p:txBody>
          <a:bodyPr wrap="square" rtlCol="0">
            <a:spAutoFit/>
          </a:bodyPr>
          <a:lstStyle/>
          <a:p>
            <a:r>
              <a:rPr lang="fr-FR" dirty="0"/>
              <a:t>Avec 9000 kg/an les riches vont vite devenir déficitaires et mourir de faim en étant interdits d’achat, ce qui est banni par notre Constitution :</a:t>
            </a:r>
          </a:p>
          <a:p>
            <a:r>
              <a:rPr lang="fr-FR" dirty="0"/>
              <a:t>Avec le compte carbone il faut créer des ajustoirs régionaux où les riches puissent acheter des points carbone de survie, ajustoirs alimentés par les reventes de points non-utilisés par les plus modestes qui peuvent ainsi arrondir leurs fins de mois.</a:t>
            </a:r>
          </a:p>
        </p:txBody>
      </p:sp>
      <p:sp>
        <p:nvSpPr>
          <p:cNvPr id="9" name="Rectangle 8">
            <a:extLst>
              <a:ext uri="{FF2B5EF4-FFF2-40B4-BE49-F238E27FC236}">
                <a16:creationId xmlns:a16="http://schemas.microsoft.com/office/drawing/2014/main" id="{6F653973-C9F0-498A-97B0-DCE7AD3165FF}"/>
              </a:ext>
            </a:extLst>
          </p:cNvPr>
          <p:cNvSpPr/>
          <p:nvPr/>
        </p:nvSpPr>
        <p:spPr>
          <a:xfrm>
            <a:off x="7445829" y="6329796"/>
            <a:ext cx="4624926" cy="369332"/>
          </a:xfrm>
          <a:prstGeom prst="rect">
            <a:avLst/>
          </a:prstGeom>
        </p:spPr>
        <p:txBody>
          <a:bodyPr wrap="square">
            <a:spAutoFit/>
          </a:bodyPr>
          <a:lstStyle/>
          <a:p>
            <a:r>
              <a:rPr lang="fr-FR" dirty="0"/>
              <a:t>Source WID 2021 </a:t>
            </a:r>
            <a:r>
              <a:rPr lang="fr-FR" dirty="0">
                <a:hlinkClick r:id="rId4"/>
              </a:rPr>
              <a:t>https://urlz.fr/nQYd</a:t>
            </a:r>
            <a:r>
              <a:rPr lang="fr-FR" dirty="0"/>
              <a:t> </a:t>
            </a:r>
          </a:p>
        </p:txBody>
      </p:sp>
    </p:spTree>
    <p:extLst>
      <p:ext uri="{BB962C8B-B14F-4D97-AF65-F5344CB8AC3E}">
        <p14:creationId xmlns:p14="http://schemas.microsoft.com/office/powerpoint/2010/main" val="3567083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37246DF-8F3A-402D-AB54-D95969BC3CA9}"/>
              </a:ext>
            </a:extLst>
          </p:cNvPr>
          <p:cNvSpPr>
            <a:spLocks noGrp="1"/>
          </p:cNvSpPr>
          <p:nvPr>
            <p:ph type="title"/>
          </p:nvPr>
        </p:nvSpPr>
        <p:spPr/>
        <p:txBody>
          <a:bodyPr/>
          <a:lstStyle/>
          <a:p>
            <a:r>
              <a:rPr lang="fr-FR" dirty="0"/>
              <a:t>Pourquoi nationale ?</a:t>
            </a:r>
          </a:p>
        </p:txBody>
      </p:sp>
      <p:pic>
        <p:nvPicPr>
          <p:cNvPr id="5" name="Espace réservé du contenu 4">
            <a:extLst>
              <a:ext uri="{FF2B5EF4-FFF2-40B4-BE49-F238E27FC236}">
                <a16:creationId xmlns:a16="http://schemas.microsoft.com/office/drawing/2014/main" id="{79F8C37A-0FAA-4C11-B44B-643007CB5709}"/>
              </a:ext>
            </a:extLst>
          </p:cNvPr>
          <p:cNvPicPr>
            <a:picLocks noGrp="1" noChangeAspect="1"/>
          </p:cNvPicPr>
          <p:nvPr>
            <p:ph idx="1"/>
          </p:nvPr>
        </p:nvPicPr>
        <p:blipFill>
          <a:blip r:embed="rId2"/>
          <a:stretch>
            <a:fillRect/>
          </a:stretch>
        </p:blipFill>
        <p:spPr>
          <a:xfrm>
            <a:off x="5578031" y="2029717"/>
            <a:ext cx="6298284" cy="3347826"/>
          </a:xfrm>
        </p:spPr>
      </p:pic>
      <p:sp>
        <p:nvSpPr>
          <p:cNvPr id="6" name="ZoneTexte 5">
            <a:extLst>
              <a:ext uri="{FF2B5EF4-FFF2-40B4-BE49-F238E27FC236}">
                <a16:creationId xmlns:a16="http://schemas.microsoft.com/office/drawing/2014/main" id="{89DD5421-482A-4C1F-8AC7-C707FAB6256B}"/>
              </a:ext>
            </a:extLst>
          </p:cNvPr>
          <p:cNvSpPr txBox="1"/>
          <p:nvPr/>
        </p:nvSpPr>
        <p:spPr>
          <a:xfrm>
            <a:off x="315685" y="2427514"/>
            <a:ext cx="5508172" cy="1477328"/>
          </a:xfrm>
          <a:prstGeom prst="rect">
            <a:avLst/>
          </a:prstGeom>
          <a:noFill/>
        </p:spPr>
        <p:txBody>
          <a:bodyPr wrap="square" rtlCol="0">
            <a:spAutoFit/>
          </a:bodyPr>
          <a:lstStyle/>
          <a:p>
            <a:r>
              <a:rPr lang="fr-FR" dirty="0"/>
              <a:t>Chaque pays a une empreinte carbone différente nécessitant un taux de réduction annuelle différente : il faut donc une agence carbone dans chaque pays avant de les voir fusionner par convergence.</a:t>
            </a:r>
          </a:p>
        </p:txBody>
      </p:sp>
      <p:sp>
        <p:nvSpPr>
          <p:cNvPr id="7" name="ZoneTexte 6">
            <a:extLst>
              <a:ext uri="{FF2B5EF4-FFF2-40B4-BE49-F238E27FC236}">
                <a16:creationId xmlns:a16="http://schemas.microsoft.com/office/drawing/2014/main" id="{E7346D79-B470-4167-A05B-4A8018B6047F}"/>
              </a:ext>
            </a:extLst>
          </p:cNvPr>
          <p:cNvSpPr txBox="1"/>
          <p:nvPr/>
        </p:nvSpPr>
        <p:spPr>
          <a:xfrm>
            <a:off x="315685" y="4299857"/>
            <a:ext cx="5508172" cy="2308324"/>
          </a:xfrm>
          <a:prstGeom prst="rect">
            <a:avLst/>
          </a:prstGeom>
          <a:noFill/>
        </p:spPr>
        <p:txBody>
          <a:bodyPr wrap="square" rtlCol="0">
            <a:spAutoFit/>
          </a:bodyPr>
          <a:lstStyle/>
          <a:p>
            <a:r>
              <a:rPr lang="fr-FR" dirty="0"/>
              <a:t>Le rôle de l’agence carbone nationale est d’attribuer les quotas individuels et suivre les entreprises sur leur étiquetage et la régularité de leurs registres carbone, elle doit gérer aussi import et export en s’appuyant sur la nomenclature douanière ; enfin elle coordonne les ajustoirs régionaux et les aides à la décarbonation.</a:t>
            </a:r>
          </a:p>
        </p:txBody>
      </p:sp>
      <p:pic>
        <p:nvPicPr>
          <p:cNvPr id="8" name="Image 7">
            <a:extLst>
              <a:ext uri="{FF2B5EF4-FFF2-40B4-BE49-F238E27FC236}">
                <a16:creationId xmlns:a16="http://schemas.microsoft.com/office/drawing/2014/main" id="{AA79084B-A8DD-4670-ABBE-9208805591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0373" y="174893"/>
            <a:ext cx="1537111" cy="1182689"/>
          </a:xfrm>
          <a:prstGeom prst="rect">
            <a:avLst/>
          </a:prstGeom>
        </p:spPr>
      </p:pic>
      <p:sp>
        <p:nvSpPr>
          <p:cNvPr id="9" name="Rectangle 8">
            <a:extLst>
              <a:ext uri="{FF2B5EF4-FFF2-40B4-BE49-F238E27FC236}">
                <a16:creationId xmlns:a16="http://schemas.microsoft.com/office/drawing/2014/main" id="{3EFA152D-8610-4B89-8E1A-B8692D744951}"/>
              </a:ext>
            </a:extLst>
          </p:cNvPr>
          <p:cNvSpPr/>
          <p:nvPr/>
        </p:nvSpPr>
        <p:spPr>
          <a:xfrm>
            <a:off x="7445829" y="6329796"/>
            <a:ext cx="4624926" cy="369332"/>
          </a:xfrm>
          <a:prstGeom prst="rect">
            <a:avLst/>
          </a:prstGeom>
        </p:spPr>
        <p:txBody>
          <a:bodyPr wrap="square">
            <a:spAutoFit/>
          </a:bodyPr>
          <a:lstStyle/>
          <a:p>
            <a:r>
              <a:rPr lang="fr-FR" dirty="0"/>
              <a:t>Source https://www.cequic.eu</a:t>
            </a:r>
          </a:p>
        </p:txBody>
      </p:sp>
    </p:spTree>
    <p:extLst>
      <p:ext uri="{BB962C8B-B14F-4D97-AF65-F5344CB8AC3E}">
        <p14:creationId xmlns:p14="http://schemas.microsoft.com/office/powerpoint/2010/main" val="2736260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BA0D112-51B7-42BF-A394-9CE11D1DDF78}"/>
              </a:ext>
            </a:extLst>
          </p:cNvPr>
          <p:cNvSpPr>
            <a:spLocks noGrp="1"/>
          </p:cNvSpPr>
          <p:nvPr>
            <p:ph type="title"/>
          </p:nvPr>
        </p:nvSpPr>
        <p:spPr/>
        <p:txBody>
          <a:bodyPr/>
          <a:lstStyle/>
          <a:p>
            <a:r>
              <a:rPr lang="fr-FR" dirty="0"/>
              <a:t>Cartes bancaires ou espèces ?</a:t>
            </a:r>
          </a:p>
        </p:txBody>
      </p:sp>
      <p:pic>
        <p:nvPicPr>
          <p:cNvPr id="5" name="Espace réservé du contenu 4">
            <a:extLst>
              <a:ext uri="{FF2B5EF4-FFF2-40B4-BE49-F238E27FC236}">
                <a16:creationId xmlns:a16="http://schemas.microsoft.com/office/drawing/2014/main" id="{5E3D6FFD-39D8-4292-8AB2-505953749B74}"/>
              </a:ext>
            </a:extLst>
          </p:cNvPr>
          <p:cNvPicPr>
            <a:picLocks noGrp="1" noChangeAspect="1"/>
          </p:cNvPicPr>
          <p:nvPr>
            <p:ph idx="1"/>
          </p:nvPr>
        </p:nvPicPr>
        <p:blipFill>
          <a:blip r:embed="rId2"/>
          <a:stretch>
            <a:fillRect/>
          </a:stretch>
        </p:blipFill>
        <p:spPr>
          <a:xfrm>
            <a:off x="3626983" y="1902955"/>
            <a:ext cx="5133975" cy="2790825"/>
          </a:xfrm>
        </p:spPr>
      </p:pic>
      <p:sp>
        <p:nvSpPr>
          <p:cNvPr id="6" name="ZoneTexte 5">
            <a:extLst>
              <a:ext uri="{FF2B5EF4-FFF2-40B4-BE49-F238E27FC236}">
                <a16:creationId xmlns:a16="http://schemas.microsoft.com/office/drawing/2014/main" id="{CEE99039-83ED-4BC3-8EBA-F578BE5D4026}"/>
              </a:ext>
            </a:extLst>
          </p:cNvPr>
          <p:cNvSpPr txBox="1"/>
          <p:nvPr/>
        </p:nvSpPr>
        <p:spPr>
          <a:xfrm>
            <a:off x="370114" y="2427514"/>
            <a:ext cx="3004458" cy="2585323"/>
          </a:xfrm>
          <a:prstGeom prst="rect">
            <a:avLst/>
          </a:prstGeom>
          <a:noFill/>
        </p:spPr>
        <p:txBody>
          <a:bodyPr wrap="square" rtlCol="0">
            <a:spAutoFit/>
          </a:bodyPr>
          <a:lstStyle/>
          <a:p>
            <a:r>
              <a:rPr lang="fr-FR" dirty="0"/>
              <a:t>Les cartes bleues peuvent contenir les points carbone reliés à une agence carbone nationale : il suffit que chacun déclare à l’agence carbone quelles cartes bancaires seront utilisées.</a:t>
            </a:r>
          </a:p>
        </p:txBody>
      </p:sp>
      <p:sp>
        <p:nvSpPr>
          <p:cNvPr id="7" name="ZoneTexte 6">
            <a:extLst>
              <a:ext uri="{FF2B5EF4-FFF2-40B4-BE49-F238E27FC236}">
                <a16:creationId xmlns:a16="http://schemas.microsoft.com/office/drawing/2014/main" id="{6F7DF0C7-B4FE-49D8-96DE-B62A84764DAE}"/>
              </a:ext>
            </a:extLst>
          </p:cNvPr>
          <p:cNvSpPr txBox="1"/>
          <p:nvPr/>
        </p:nvSpPr>
        <p:spPr>
          <a:xfrm>
            <a:off x="370114" y="5703656"/>
            <a:ext cx="8752115" cy="646331"/>
          </a:xfrm>
          <a:prstGeom prst="rect">
            <a:avLst/>
          </a:prstGeom>
          <a:noFill/>
        </p:spPr>
        <p:txBody>
          <a:bodyPr wrap="square" rtlCol="0">
            <a:spAutoFit/>
          </a:bodyPr>
          <a:lstStyle/>
          <a:p>
            <a:r>
              <a:rPr lang="fr-FR" dirty="0"/>
              <a:t>Mais si vous payez en espèces, le commerçant a besoin de vos points carbone pour délivrer la marchandise : proposons une carte dédiée.</a:t>
            </a:r>
          </a:p>
        </p:txBody>
      </p:sp>
      <p:sp>
        <p:nvSpPr>
          <p:cNvPr id="8" name="ZoneTexte 7">
            <a:extLst>
              <a:ext uri="{FF2B5EF4-FFF2-40B4-BE49-F238E27FC236}">
                <a16:creationId xmlns:a16="http://schemas.microsoft.com/office/drawing/2014/main" id="{63C0DBDB-7B65-4FE7-AFFD-5AA0A253F8EB}"/>
              </a:ext>
            </a:extLst>
          </p:cNvPr>
          <p:cNvSpPr txBox="1"/>
          <p:nvPr/>
        </p:nvSpPr>
        <p:spPr>
          <a:xfrm>
            <a:off x="8817430" y="2267985"/>
            <a:ext cx="3135083" cy="2585323"/>
          </a:xfrm>
          <a:prstGeom prst="rect">
            <a:avLst/>
          </a:prstGeom>
          <a:noFill/>
        </p:spPr>
        <p:txBody>
          <a:bodyPr wrap="square" rtlCol="0">
            <a:spAutoFit/>
          </a:bodyPr>
          <a:lstStyle/>
          <a:p>
            <a:r>
              <a:rPr lang="fr-FR" dirty="0"/>
              <a:t>Deux voies sont étudiées : 1- carte nominative dédiée avec photo et </a:t>
            </a:r>
            <a:r>
              <a:rPr lang="fr-FR" dirty="0" err="1"/>
              <a:t>QrCode</a:t>
            </a:r>
            <a:r>
              <a:rPr lang="fr-FR" dirty="0"/>
              <a:t>, ou 2- carte anonyme rechargeable : possibilité d’y télécharger jusqu’à 100 points carbone (limité contre risque de fraude)</a:t>
            </a:r>
          </a:p>
        </p:txBody>
      </p:sp>
      <p:pic>
        <p:nvPicPr>
          <p:cNvPr id="9" name="Image 8">
            <a:extLst>
              <a:ext uri="{FF2B5EF4-FFF2-40B4-BE49-F238E27FC236}">
                <a16:creationId xmlns:a16="http://schemas.microsoft.com/office/drawing/2014/main" id="{1D2A582D-74AC-429E-BC73-00353D9772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0373" y="174893"/>
            <a:ext cx="1537111" cy="1182689"/>
          </a:xfrm>
          <a:prstGeom prst="rect">
            <a:avLst/>
          </a:prstGeom>
        </p:spPr>
      </p:pic>
      <p:sp>
        <p:nvSpPr>
          <p:cNvPr id="10" name="Rectangle 9">
            <a:extLst>
              <a:ext uri="{FF2B5EF4-FFF2-40B4-BE49-F238E27FC236}">
                <a16:creationId xmlns:a16="http://schemas.microsoft.com/office/drawing/2014/main" id="{61DB35C3-3714-40CA-A431-1217AC557590}"/>
              </a:ext>
            </a:extLst>
          </p:cNvPr>
          <p:cNvSpPr/>
          <p:nvPr/>
        </p:nvSpPr>
        <p:spPr>
          <a:xfrm>
            <a:off x="5453743" y="6329796"/>
            <a:ext cx="6617012" cy="369332"/>
          </a:xfrm>
          <a:prstGeom prst="rect">
            <a:avLst/>
          </a:prstGeom>
        </p:spPr>
        <p:txBody>
          <a:bodyPr wrap="square">
            <a:spAutoFit/>
          </a:bodyPr>
          <a:lstStyle/>
          <a:p>
            <a:r>
              <a:rPr lang="fr-FR" dirty="0"/>
              <a:t>Source </a:t>
            </a:r>
            <a:r>
              <a:rPr lang="fr-FR" dirty="0">
                <a:hlinkClick r:id="rId4"/>
              </a:rPr>
              <a:t>https://fr.wikipedia.org/wiki/Compte_carbone</a:t>
            </a:r>
            <a:r>
              <a:rPr lang="fr-FR" dirty="0"/>
              <a:t> </a:t>
            </a:r>
          </a:p>
        </p:txBody>
      </p:sp>
    </p:spTree>
    <p:extLst>
      <p:ext uri="{BB962C8B-B14F-4D97-AF65-F5344CB8AC3E}">
        <p14:creationId xmlns:p14="http://schemas.microsoft.com/office/powerpoint/2010/main" val="2326596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1F6F1FE-FAC3-43BD-B376-690E963A7E7C}"/>
              </a:ext>
            </a:extLst>
          </p:cNvPr>
          <p:cNvSpPr>
            <a:spLocks noGrp="1"/>
          </p:cNvSpPr>
          <p:nvPr>
            <p:ph type="title"/>
          </p:nvPr>
        </p:nvSpPr>
        <p:spPr/>
        <p:txBody>
          <a:bodyPr/>
          <a:lstStyle/>
          <a:p>
            <a:r>
              <a:rPr lang="fr-FR" sz="2800" dirty="0"/>
              <a:t>Le GIEC nous rappelle que la terre devient inhabitable sous l’effet des gaz à effet de serre produits par l’homme</a:t>
            </a:r>
          </a:p>
        </p:txBody>
      </p:sp>
      <p:pic>
        <p:nvPicPr>
          <p:cNvPr id="4" name="Espace réservé du contenu 3">
            <a:extLst>
              <a:ext uri="{FF2B5EF4-FFF2-40B4-BE49-F238E27FC236}">
                <a16:creationId xmlns:a16="http://schemas.microsoft.com/office/drawing/2014/main" id="{4AE61213-4B83-46AE-A080-3FA70D020A0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28451" y="2422085"/>
            <a:ext cx="7335098" cy="4121837"/>
          </a:xfrm>
          <a:prstGeom prst="rect">
            <a:avLst/>
          </a:prstGeom>
        </p:spPr>
      </p:pic>
      <p:sp>
        <p:nvSpPr>
          <p:cNvPr id="5" name="ZoneTexte 4">
            <a:extLst>
              <a:ext uri="{FF2B5EF4-FFF2-40B4-BE49-F238E27FC236}">
                <a16:creationId xmlns:a16="http://schemas.microsoft.com/office/drawing/2014/main" id="{8813FD69-09C6-491C-950A-8947B5E42869}"/>
              </a:ext>
            </a:extLst>
          </p:cNvPr>
          <p:cNvSpPr txBox="1"/>
          <p:nvPr/>
        </p:nvSpPr>
        <p:spPr>
          <a:xfrm>
            <a:off x="9883471" y="4882101"/>
            <a:ext cx="2027583" cy="646331"/>
          </a:xfrm>
          <a:prstGeom prst="rect">
            <a:avLst/>
          </a:prstGeom>
          <a:noFill/>
        </p:spPr>
        <p:txBody>
          <a:bodyPr wrap="square" rtlCol="0">
            <a:spAutoFit/>
          </a:bodyPr>
          <a:lstStyle/>
          <a:p>
            <a:pPr algn="ctr"/>
            <a:r>
              <a:rPr lang="fr-FR" sz="1200" dirty="0"/>
              <a:t>GIEC = Groupe international d’experts sur l’évolution du climat</a:t>
            </a:r>
          </a:p>
        </p:txBody>
      </p:sp>
    </p:spTree>
    <p:extLst>
      <p:ext uri="{BB962C8B-B14F-4D97-AF65-F5344CB8AC3E}">
        <p14:creationId xmlns:p14="http://schemas.microsoft.com/office/powerpoint/2010/main" val="32416963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CDE8202-0B26-4FD9-B989-D409B56CF64C}"/>
              </a:ext>
            </a:extLst>
          </p:cNvPr>
          <p:cNvSpPr>
            <a:spLocks noGrp="1"/>
          </p:cNvSpPr>
          <p:nvPr>
            <p:ph type="title"/>
          </p:nvPr>
        </p:nvSpPr>
        <p:spPr/>
        <p:txBody>
          <a:bodyPr/>
          <a:lstStyle/>
          <a:p>
            <a:r>
              <a:rPr lang="fr-FR" dirty="0"/>
              <a:t>Un film pour anticiper comment ça marcherait </a:t>
            </a:r>
          </a:p>
        </p:txBody>
      </p:sp>
      <p:pic>
        <p:nvPicPr>
          <p:cNvPr id="4" name="CompteCarboneCclair_compress">
            <a:hlinkClick r:id="" action="ppaction://media"/>
            <a:extLst>
              <a:ext uri="{FF2B5EF4-FFF2-40B4-BE49-F238E27FC236}">
                <a16:creationId xmlns:a16="http://schemas.microsoft.com/office/drawing/2014/main" id="{87E505CA-A901-4118-9C38-5719B1D7575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72984" y="1551894"/>
            <a:ext cx="9046029" cy="5088391"/>
          </a:xfrm>
          <a:prstGeom prst="rect">
            <a:avLst/>
          </a:prstGeom>
        </p:spPr>
      </p:pic>
      <p:pic>
        <p:nvPicPr>
          <p:cNvPr id="5" name="Image 4">
            <a:extLst>
              <a:ext uri="{FF2B5EF4-FFF2-40B4-BE49-F238E27FC236}">
                <a16:creationId xmlns:a16="http://schemas.microsoft.com/office/drawing/2014/main" id="{7548DEC9-76FD-4782-A629-5C9B1E5DED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10373" y="174893"/>
            <a:ext cx="1537111" cy="1182689"/>
          </a:xfrm>
          <a:prstGeom prst="rect">
            <a:avLst/>
          </a:prstGeom>
        </p:spPr>
      </p:pic>
    </p:spTree>
    <p:extLst>
      <p:ext uri="{BB962C8B-B14F-4D97-AF65-F5344CB8AC3E}">
        <p14:creationId xmlns:p14="http://schemas.microsoft.com/office/powerpoint/2010/main" val="122829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3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8988D26-87AC-4434-BF50-DD5CA9B6E941}"/>
              </a:ext>
            </a:extLst>
          </p:cNvPr>
          <p:cNvSpPr>
            <a:spLocks noGrp="1"/>
          </p:cNvSpPr>
          <p:nvPr>
            <p:ph type="title"/>
          </p:nvPr>
        </p:nvSpPr>
        <p:spPr/>
        <p:txBody>
          <a:bodyPr/>
          <a:lstStyle/>
          <a:p>
            <a:r>
              <a:rPr lang="fr-FR" dirty="0"/>
              <a:t>Comment mettre en œuvre ?</a:t>
            </a:r>
          </a:p>
        </p:txBody>
      </p:sp>
      <p:pic>
        <p:nvPicPr>
          <p:cNvPr id="4" name="Image 3">
            <a:extLst>
              <a:ext uri="{FF2B5EF4-FFF2-40B4-BE49-F238E27FC236}">
                <a16:creationId xmlns:a16="http://schemas.microsoft.com/office/drawing/2014/main" id="{7E599D5F-D43C-41C2-BCD9-95134FBE1AA8}"/>
              </a:ext>
            </a:extLst>
          </p:cNvPr>
          <p:cNvPicPr>
            <a:picLocks noChangeAspect="1"/>
          </p:cNvPicPr>
          <p:nvPr/>
        </p:nvPicPr>
        <p:blipFill>
          <a:blip r:embed="rId2"/>
          <a:stretch>
            <a:fillRect/>
          </a:stretch>
        </p:blipFill>
        <p:spPr>
          <a:xfrm>
            <a:off x="3650796" y="1602241"/>
            <a:ext cx="4513489" cy="2810547"/>
          </a:xfrm>
          <a:prstGeom prst="rect">
            <a:avLst/>
          </a:prstGeom>
        </p:spPr>
      </p:pic>
      <p:sp>
        <p:nvSpPr>
          <p:cNvPr id="6" name="ZoneTexte 5">
            <a:extLst>
              <a:ext uri="{FF2B5EF4-FFF2-40B4-BE49-F238E27FC236}">
                <a16:creationId xmlns:a16="http://schemas.microsoft.com/office/drawing/2014/main" id="{2D561C72-D03E-4C66-A349-55EDBB75643B}"/>
              </a:ext>
            </a:extLst>
          </p:cNvPr>
          <p:cNvSpPr txBox="1"/>
          <p:nvPr/>
        </p:nvSpPr>
        <p:spPr>
          <a:xfrm>
            <a:off x="370114" y="2427514"/>
            <a:ext cx="3004458" cy="1477328"/>
          </a:xfrm>
          <a:prstGeom prst="rect">
            <a:avLst/>
          </a:prstGeom>
          <a:noFill/>
        </p:spPr>
        <p:txBody>
          <a:bodyPr wrap="square" rtlCol="0">
            <a:spAutoFit/>
          </a:bodyPr>
          <a:lstStyle/>
          <a:p>
            <a:r>
              <a:rPr lang="fr-FR" dirty="0"/>
              <a:t>Une décision gouvernementale ne suffirait pas à garantir 30 ans de comptage rétrécissant du carbone.</a:t>
            </a:r>
          </a:p>
        </p:txBody>
      </p:sp>
      <p:sp>
        <p:nvSpPr>
          <p:cNvPr id="7" name="ZoneTexte 6">
            <a:extLst>
              <a:ext uri="{FF2B5EF4-FFF2-40B4-BE49-F238E27FC236}">
                <a16:creationId xmlns:a16="http://schemas.microsoft.com/office/drawing/2014/main" id="{255C303B-2A09-4596-AD6A-94FEBB7E2BC5}"/>
              </a:ext>
            </a:extLst>
          </p:cNvPr>
          <p:cNvSpPr txBox="1"/>
          <p:nvPr/>
        </p:nvSpPr>
        <p:spPr>
          <a:xfrm>
            <a:off x="370114" y="4412788"/>
            <a:ext cx="3657600" cy="1938992"/>
          </a:xfrm>
          <a:prstGeom prst="rect">
            <a:avLst/>
          </a:prstGeom>
          <a:noFill/>
        </p:spPr>
        <p:txBody>
          <a:bodyPr wrap="square" rtlCol="0">
            <a:spAutoFit/>
          </a:bodyPr>
          <a:lstStyle/>
          <a:p>
            <a:r>
              <a:rPr lang="fr-FR" sz="2000" dirty="0"/>
              <a:t>Nous visons un vote majoritaire des français (référendum à questions emboitées) pour choisir entre taxe carbone et compte carbone par ex.</a:t>
            </a:r>
          </a:p>
        </p:txBody>
      </p:sp>
      <p:sp>
        <p:nvSpPr>
          <p:cNvPr id="8" name="ZoneTexte 7">
            <a:extLst>
              <a:ext uri="{FF2B5EF4-FFF2-40B4-BE49-F238E27FC236}">
                <a16:creationId xmlns:a16="http://schemas.microsoft.com/office/drawing/2014/main" id="{FF4A65A2-C84B-4254-82BC-7CD9EF25380E}"/>
              </a:ext>
            </a:extLst>
          </p:cNvPr>
          <p:cNvSpPr txBox="1"/>
          <p:nvPr/>
        </p:nvSpPr>
        <p:spPr>
          <a:xfrm>
            <a:off x="8164284" y="2427514"/>
            <a:ext cx="3657601" cy="4093428"/>
          </a:xfrm>
          <a:prstGeom prst="rect">
            <a:avLst/>
          </a:prstGeom>
          <a:noFill/>
        </p:spPr>
        <p:txBody>
          <a:bodyPr wrap="square" rtlCol="0">
            <a:spAutoFit/>
          </a:bodyPr>
          <a:lstStyle/>
          <a:p>
            <a:r>
              <a:rPr lang="fr-FR" sz="2000" dirty="0"/>
              <a:t>Une pédagogie et une consultation citoyenne sont nécessaires en amont de la votation.</a:t>
            </a:r>
            <a:br>
              <a:rPr lang="fr-FR" sz="2000" dirty="0"/>
            </a:br>
            <a:r>
              <a:rPr lang="fr-FR" sz="2000" dirty="0"/>
              <a:t>Il faut des comités locaux dans toutes les villes de France pour faire connaitre les options.</a:t>
            </a:r>
            <a:br>
              <a:rPr lang="fr-FR" sz="2000" dirty="0"/>
            </a:br>
            <a:br>
              <a:rPr lang="fr-FR" sz="2000" dirty="0"/>
            </a:br>
            <a:r>
              <a:rPr lang="fr-FR" sz="2000" dirty="0"/>
              <a:t>Un des avantages est que 68% des français sont gagnants avec 9000 kg de carbone.</a:t>
            </a:r>
          </a:p>
        </p:txBody>
      </p:sp>
      <p:sp>
        <p:nvSpPr>
          <p:cNvPr id="9" name="ZoneTexte 8">
            <a:extLst>
              <a:ext uri="{FF2B5EF4-FFF2-40B4-BE49-F238E27FC236}">
                <a16:creationId xmlns:a16="http://schemas.microsoft.com/office/drawing/2014/main" id="{D5337526-47C4-43C5-AC94-ABF7B355629A}"/>
              </a:ext>
            </a:extLst>
          </p:cNvPr>
          <p:cNvSpPr txBox="1"/>
          <p:nvPr/>
        </p:nvSpPr>
        <p:spPr>
          <a:xfrm>
            <a:off x="4403271" y="4933484"/>
            <a:ext cx="3156858" cy="1200329"/>
          </a:xfrm>
          <a:prstGeom prst="rect">
            <a:avLst/>
          </a:prstGeom>
          <a:noFill/>
        </p:spPr>
        <p:txBody>
          <a:bodyPr wrap="square" rtlCol="0">
            <a:spAutoFit/>
          </a:bodyPr>
          <a:lstStyle/>
          <a:p>
            <a:r>
              <a:rPr lang="fr-FR" dirty="0"/>
              <a:t>L’option taxe carbone ne tiendrait guère, tellement elle est antisociale et inefficace…</a:t>
            </a:r>
          </a:p>
        </p:txBody>
      </p:sp>
      <p:pic>
        <p:nvPicPr>
          <p:cNvPr id="10" name="Image 9">
            <a:extLst>
              <a:ext uri="{FF2B5EF4-FFF2-40B4-BE49-F238E27FC236}">
                <a16:creationId xmlns:a16="http://schemas.microsoft.com/office/drawing/2014/main" id="{7B649046-8C32-4E7D-BF4A-71E7B1B619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0373" y="174893"/>
            <a:ext cx="1537111" cy="1182689"/>
          </a:xfrm>
          <a:prstGeom prst="rect">
            <a:avLst/>
          </a:prstGeom>
        </p:spPr>
      </p:pic>
    </p:spTree>
    <p:extLst>
      <p:ext uri="{BB962C8B-B14F-4D97-AF65-F5344CB8AC3E}">
        <p14:creationId xmlns:p14="http://schemas.microsoft.com/office/powerpoint/2010/main" val="3156288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CFF282-8600-494D-B3AE-202086DA2B69}"/>
              </a:ext>
            </a:extLst>
          </p:cNvPr>
          <p:cNvSpPr>
            <a:spLocks noGrp="1"/>
          </p:cNvSpPr>
          <p:nvPr>
            <p:ph type="title"/>
          </p:nvPr>
        </p:nvSpPr>
        <p:spPr/>
        <p:txBody>
          <a:bodyPr/>
          <a:lstStyle/>
          <a:p>
            <a:r>
              <a:rPr lang="fr-FR" dirty="0"/>
              <a:t>Les deux points les plus positifs</a:t>
            </a:r>
          </a:p>
        </p:txBody>
      </p:sp>
      <p:sp>
        <p:nvSpPr>
          <p:cNvPr id="3" name="Espace réservé du contenu 2">
            <a:extLst>
              <a:ext uri="{FF2B5EF4-FFF2-40B4-BE49-F238E27FC236}">
                <a16:creationId xmlns:a16="http://schemas.microsoft.com/office/drawing/2014/main" id="{DA4EF833-238D-4C15-9708-8D5C716B9113}"/>
              </a:ext>
            </a:extLst>
          </p:cNvPr>
          <p:cNvSpPr>
            <a:spLocks noGrp="1"/>
          </p:cNvSpPr>
          <p:nvPr>
            <p:ph idx="1"/>
          </p:nvPr>
        </p:nvSpPr>
        <p:spPr/>
        <p:txBody>
          <a:bodyPr>
            <a:normAutofit lnSpcReduction="10000"/>
          </a:bodyPr>
          <a:lstStyle/>
          <a:p>
            <a:r>
              <a:rPr lang="fr-FR" sz="2800" dirty="0"/>
              <a:t>Avec 9000 points carbone ou </a:t>
            </a:r>
            <a:r>
              <a:rPr lang="el-GR" sz="2800" dirty="0">
                <a:latin typeface="Times New Roman" panose="02020603050405020304" pitchFamily="18" charset="0"/>
                <a:cs typeface="Times New Roman" panose="02020603050405020304" pitchFamily="18" charset="0"/>
              </a:rPr>
              <a:t>Ͼ</a:t>
            </a:r>
            <a:r>
              <a:rPr lang="fr-FR" sz="2800" dirty="0"/>
              <a:t> nous serions 42 millions de français bénéficiaires, seuls les très riches seraient déficitaires.</a:t>
            </a:r>
          </a:p>
          <a:p>
            <a:r>
              <a:rPr lang="fr-FR" sz="2800" dirty="0"/>
              <a:t>Puisque nous devons être à 2t/p/an en 2050, voyons l’effort demandé : comme les fournisseurs auront été obligés de décarboner par l’effet levier, les simulations montrent que 2t en 2050 seraient équivalents à 6t aujourd’hui…</a:t>
            </a:r>
          </a:p>
        </p:txBody>
      </p:sp>
    </p:spTree>
    <p:extLst>
      <p:ext uri="{BB962C8B-B14F-4D97-AF65-F5344CB8AC3E}">
        <p14:creationId xmlns:p14="http://schemas.microsoft.com/office/powerpoint/2010/main" val="3809294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8EF5F96-3B8F-459C-AA84-53C0B4611791}"/>
              </a:ext>
            </a:extLst>
          </p:cNvPr>
          <p:cNvSpPr>
            <a:spLocks noGrp="1"/>
          </p:cNvSpPr>
          <p:nvPr>
            <p:ph type="title"/>
          </p:nvPr>
        </p:nvSpPr>
        <p:spPr/>
        <p:txBody>
          <a:bodyPr/>
          <a:lstStyle/>
          <a:p>
            <a:r>
              <a:rPr lang="fr-FR" dirty="0"/>
              <a:t>Rejoindre un comité local</a:t>
            </a:r>
            <a:br>
              <a:rPr lang="fr-FR" dirty="0"/>
            </a:br>
            <a:endParaRPr lang="fr-FR" dirty="0"/>
          </a:p>
        </p:txBody>
      </p:sp>
      <p:sp>
        <p:nvSpPr>
          <p:cNvPr id="3" name="Espace réservé du contenu 2">
            <a:extLst>
              <a:ext uri="{FF2B5EF4-FFF2-40B4-BE49-F238E27FC236}">
                <a16:creationId xmlns:a16="http://schemas.microsoft.com/office/drawing/2014/main" id="{E39B69A1-9C62-4C3A-8107-B23745396493}"/>
              </a:ext>
            </a:extLst>
          </p:cNvPr>
          <p:cNvSpPr>
            <a:spLocks noGrp="1"/>
          </p:cNvSpPr>
          <p:nvPr>
            <p:ph idx="1"/>
          </p:nvPr>
        </p:nvSpPr>
        <p:spPr>
          <a:xfrm>
            <a:off x="6531429" y="2222287"/>
            <a:ext cx="5334000" cy="4188525"/>
          </a:xfrm>
        </p:spPr>
        <p:txBody>
          <a:bodyPr>
            <a:normAutofit lnSpcReduction="10000"/>
          </a:bodyPr>
          <a:lstStyle/>
          <a:p>
            <a:r>
              <a:rPr lang="fr-FR" sz="2400" dirty="0"/>
              <a:t>Des rôles à partager :</a:t>
            </a:r>
          </a:p>
          <a:p>
            <a:r>
              <a:rPr lang="fr-FR" sz="2400" dirty="0"/>
              <a:t>Proposer un vœu à la municipalité</a:t>
            </a:r>
          </a:p>
          <a:p>
            <a:r>
              <a:rPr lang="fr-FR" sz="2400" dirty="0"/>
              <a:t>Proposer une expérimentation sur dix magasins et cent familles</a:t>
            </a:r>
          </a:p>
          <a:p>
            <a:r>
              <a:rPr lang="fr-FR" sz="2400" dirty="0"/>
              <a:t>Se raccorder à la monnaie locale</a:t>
            </a:r>
          </a:p>
          <a:p>
            <a:r>
              <a:rPr lang="fr-FR" sz="2400" dirty="0"/>
              <a:t>Communiquer avec les médias</a:t>
            </a:r>
          </a:p>
          <a:p>
            <a:r>
              <a:rPr lang="fr-FR" sz="2400" dirty="0"/>
              <a:t>Proposer des débats intergénérationnels</a:t>
            </a:r>
          </a:p>
        </p:txBody>
      </p:sp>
      <p:pic>
        <p:nvPicPr>
          <p:cNvPr id="4" name="Image 3">
            <a:extLst>
              <a:ext uri="{FF2B5EF4-FFF2-40B4-BE49-F238E27FC236}">
                <a16:creationId xmlns:a16="http://schemas.microsoft.com/office/drawing/2014/main" id="{37B60730-3F3D-4F47-925E-B92F7A2B465F}"/>
              </a:ext>
            </a:extLst>
          </p:cNvPr>
          <p:cNvPicPr>
            <a:picLocks noChangeAspect="1"/>
          </p:cNvPicPr>
          <p:nvPr/>
        </p:nvPicPr>
        <p:blipFill>
          <a:blip r:embed="rId2"/>
          <a:stretch>
            <a:fillRect/>
          </a:stretch>
        </p:blipFill>
        <p:spPr>
          <a:xfrm>
            <a:off x="179614" y="932413"/>
            <a:ext cx="6104000" cy="5701989"/>
          </a:xfrm>
          <a:prstGeom prst="rect">
            <a:avLst/>
          </a:prstGeom>
        </p:spPr>
      </p:pic>
      <p:pic>
        <p:nvPicPr>
          <p:cNvPr id="5" name="Image 4">
            <a:extLst>
              <a:ext uri="{FF2B5EF4-FFF2-40B4-BE49-F238E27FC236}">
                <a16:creationId xmlns:a16="http://schemas.microsoft.com/office/drawing/2014/main" id="{69F91ED4-A5C9-4A4A-AF64-ED19803107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0373" y="174893"/>
            <a:ext cx="1537111" cy="1182689"/>
          </a:xfrm>
          <a:prstGeom prst="rect">
            <a:avLst/>
          </a:prstGeom>
        </p:spPr>
      </p:pic>
      <p:sp>
        <p:nvSpPr>
          <p:cNvPr id="6" name="Rectangle 5">
            <a:extLst>
              <a:ext uri="{FF2B5EF4-FFF2-40B4-BE49-F238E27FC236}">
                <a16:creationId xmlns:a16="http://schemas.microsoft.com/office/drawing/2014/main" id="{2B61F4F3-0388-460B-A608-19F627954307}"/>
              </a:ext>
            </a:extLst>
          </p:cNvPr>
          <p:cNvSpPr/>
          <p:nvPr/>
        </p:nvSpPr>
        <p:spPr>
          <a:xfrm>
            <a:off x="7039815" y="1416764"/>
            <a:ext cx="4624926" cy="369332"/>
          </a:xfrm>
          <a:prstGeom prst="rect">
            <a:avLst/>
          </a:prstGeom>
        </p:spPr>
        <p:txBody>
          <a:bodyPr wrap="square">
            <a:spAutoFit/>
          </a:bodyPr>
          <a:lstStyle/>
          <a:p>
            <a:r>
              <a:rPr lang="fr-FR" dirty="0"/>
              <a:t>Source https://agencecarbone.fr/ici</a:t>
            </a:r>
          </a:p>
        </p:txBody>
      </p:sp>
    </p:spTree>
    <p:extLst>
      <p:ext uri="{BB962C8B-B14F-4D97-AF65-F5344CB8AC3E}">
        <p14:creationId xmlns:p14="http://schemas.microsoft.com/office/powerpoint/2010/main" val="1834782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500" fill="hold"/>
                                        <p:tgtEl>
                                          <p:spTgt spid="6"/>
                                        </p:tgtEl>
                                        <p:attrNameLst>
                                          <p:attrName>ppt_x</p:attrName>
                                        </p:attrNameLst>
                                      </p:cBhvr>
                                      <p:tavLst>
                                        <p:tav tm="0">
                                          <p:val>
                                            <p:strVal val="#ppt_x"/>
                                          </p:val>
                                        </p:tav>
                                        <p:tav tm="100000">
                                          <p:val>
                                            <p:strVal val="#ppt_x"/>
                                          </p:val>
                                        </p:tav>
                                      </p:tavLst>
                                    </p:anim>
                                    <p:anim calcmode="lin" valueType="num">
                                      <p:cBhvr additive="base">
                                        <p:cTn id="4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6062C60-0D3D-400D-9294-0612277EC261}"/>
              </a:ext>
            </a:extLst>
          </p:cNvPr>
          <p:cNvSpPr>
            <a:spLocks noGrp="1"/>
          </p:cNvSpPr>
          <p:nvPr>
            <p:ph type="title"/>
          </p:nvPr>
        </p:nvSpPr>
        <p:spPr/>
        <p:txBody>
          <a:bodyPr/>
          <a:lstStyle/>
          <a:p>
            <a:r>
              <a:rPr lang="fr-FR" dirty="0"/>
              <a:t>Je voulais vous alerter et vous rassurer </a:t>
            </a:r>
          </a:p>
        </p:txBody>
      </p:sp>
      <p:sp>
        <p:nvSpPr>
          <p:cNvPr id="3" name="Espace réservé du contenu 2">
            <a:extLst>
              <a:ext uri="{FF2B5EF4-FFF2-40B4-BE49-F238E27FC236}">
                <a16:creationId xmlns:a16="http://schemas.microsoft.com/office/drawing/2014/main" id="{DE093A35-2115-4C27-AB3C-61A59A34AB26}"/>
              </a:ext>
            </a:extLst>
          </p:cNvPr>
          <p:cNvSpPr>
            <a:spLocks noGrp="1"/>
          </p:cNvSpPr>
          <p:nvPr>
            <p:ph idx="1"/>
          </p:nvPr>
        </p:nvSpPr>
        <p:spPr>
          <a:xfrm>
            <a:off x="818712" y="2222287"/>
            <a:ext cx="10554574" cy="4188525"/>
          </a:xfrm>
        </p:spPr>
        <p:txBody>
          <a:bodyPr>
            <a:normAutofit fontScale="92500" lnSpcReduction="10000"/>
          </a:bodyPr>
          <a:lstStyle/>
          <a:p>
            <a:r>
              <a:rPr lang="fr-FR" sz="2800" dirty="0"/>
              <a:t>Des questions ?</a:t>
            </a:r>
          </a:p>
          <a:p>
            <a:endParaRPr lang="fr-FR" sz="2800" dirty="0"/>
          </a:p>
          <a:p>
            <a:r>
              <a:rPr lang="fr-FR" sz="2800" dirty="0"/>
              <a:t>Retrouvez le diaporama sur </a:t>
            </a:r>
            <a:r>
              <a:rPr lang="fr-FR" sz="2800" dirty="0">
                <a:hlinkClick r:id="rId2"/>
              </a:rPr>
              <a:t>https://comptecarbone.cc</a:t>
            </a:r>
            <a:r>
              <a:rPr lang="fr-FR" sz="2800" dirty="0"/>
              <a:t> </a:t>
            </a:r>
          </a:p>
          <a:p>
            <a:r>
              <a:rPr lang="fr-FR" sz="2800" dirty="0"/>
              <a:t>Une description élargie sur </a:t>
            </a:r>
            <a:r>
              <a:rPr lang="fr-FR" sz="2800" dirty="0">
                <a:hlinkClick r:id="rId3"/>
              </a:rPr>
              <a:t>https://fr.wikipedia.org/wiki/Compte_carbone</a:t>
            </a:r>
            <a:r>
              <a:rPr lang="fr-FR" sz="2800" dirty="0"/>
              <a:t> </a:t>
            </a:r>
          </a:p>
          <a:p>
            <a:r>
              <a:rPr lang="fr-FR" sz="2800" dirty="0"/>
              <a:t>Des objections sur </a:t>
            </a:r>
            <a:r>
              <a:rPr lang="fr-FR" sz="2800" dirty="0">
                <a:hlinkClick r:id="rId4"/>
              </a:rPr>
              <a:t>https://www.agencecarbone.fr/objections</a:t>
            </a:r>
            <a:r>
              <a:rPr lang="fr-FR" sz="2800" dirty="0"/>
              <a:t> </a:t>
            </a:r>
          </a:p>
          <a:p>
            <a:endParaRPr lang="fr-FR" sz="2800" dirty="0"/>
          </a:p>
          <a:p>
            <a:r>
              <a:rPr lang="fr-FR" sz="2800" dirty="0"/>
              <a:t>Merci de votre attention</a:t>
            </a:r>
          </a:p>
        </p:txBody>
      </p:sp>
      <p:pic>
        <p:nvPicPr>
          <p:cNvPr id="5" name="Image 4">
            <a:extLst>
              <a:ext uri="{FF2B5EF4-FFF2-40B4-BE49-F238E27FC236}">
                <a16:creationId xmlns:a16="http://schemas.microsoft.com/office/drawing/2014/main" id="{C8EE3315-2D69-4C49-946F-00C7385FF5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10373" y="174893"/>
            <a:ext cx="1537111" cy="1182689"/>
          </a:xfrm>
          <a:prstGeom prst="rect">
            <a:avLst/>
          </a:prstGeom>
        </p:spPr>
      </p:pic>
    </p:spTree>
    <p:extLst>
      <p:ext uri="{BB962C8B-B14F-4D97-AF65-F5344CB8AC3E}">
        <p14:creationId xmlns:p14="http://schemas.microsoft.com/office/powerpoint/2010/main" val="896555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A7D4217-9296-43AC-81E4-13DDCD6C9FBD}"/>
              </a:ext>
            </a:extLst>
          </p:cNvPr>
          <p:cNvSpPr>
            <a:spLocks noGrp="1"/>
          </p:cNvSpPr>
          <p:nvPr>
            <p:ph type="title"/>
          </p:nvPr>
        </p:nvSpPr>
        <p:spPr/>
        <p:txBody>
          <a:bodyPr/>
          <a:lstStyle/>
          <a:p>
            <a:r>
              <a:rPr lang="fr-FR" sz="2800" dirty="0"/>
              <a:t>En 2022-2023 ce risque est rendu encore plus critique par ce que l’on appelle les gaz à effet de GUERRE</a:t>
            </a:r>
          </a:p>
        </p:txBody>
      </p:sp>
      <p:sp>
        <p:nvSpPr>
          <p:cNvPr id="3" name="Espace réservé du contenu 2">
            <a:extLst>
              <a:ext uri="{FF2B5EF4-FFF2-40B4-BE49-F238E27FC236}">
                <a16:creationId xmlns:a16="http://schemas.microsoft.com/office/drawing/2014/main" id="{57ED0501-9CF8-4920-9694-0EDC8A79C9B4}"/>
              </a:ext>
            </a:extLst>
          </p:cNvPr>
          <p:cNvSpPr>
            <a:spLocks noGrp="1"/>
          </p:cNvSpPr>
          <p:nvPr>
            <p:ph idx="1"/>
          </p:nvPr>
        </p:nvSpPr>
        <p:spPr/>
        <p:txBody>
          <a:bodyPr/>
          <a:lstStyle/>
          <a:p>
            <a:endParaRPr lang="fr-FR"/>
          </a:p>
        </p:txBody>
      </p:sp>
      <p:pic>
        <p:nvPicPr>
          <p:cNvPr id="4" name="Image 3">
            <a:extLst>
              <a:ext uri="{FF2B5EF4-FFF2-40B4-BE49-F238E27FC236}">
                <a16:creationId xmlns:a16="http://schemas.microsoft.com/office/drawing/2014/main" id="{0400DCC1-65F3-4129-98F7-59AF4D33F9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04335" y="2251430"/>
            <a:ext cx="4984750" cy="3302000"/>
          </a:xfrm>
          <a:prstGeom prst="rect">
            <a:avLst/>
          </a:prstGeom>
        </p:spPr>
      </p:pic>
    </p:spTree>
    <p:extLst>
      <p:ext uri="{BB962C8B-B14F-4D97-AF65-F5344CB8AC3E}">
        <p14:creationId xmlns:p14="http://schemas.microsoft.com/office/powerpoint/2010/main" val="13941722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012942-00E7-478C-B94C-5FEC4D140269}"/>
              </a:ext>
            </a:extLst>
          </p:cNvPr>
          <p:cNvSpPr>
            <a:spLocks noGrp="1"/>
          </p:cNvSpPr>
          <p:nvPr>
            <p:ph type="title"/>
          </p:nvPr>
        </p:nvSpPr>
        <p:spPr/>
        <p:txBody>
          <a:bodyPr/>
          <a:lstStyle/>
          <a:p>
            <a:r>
              <a:rPr lang="fr-FR" dirty="0"/>
              <a:t>Les températures n’ont jamais été aussi élevées, le réchauffement s’accélère !</a:t>
            </a:r>
          </a:p>
        </p:txBody>
      </p:sp>
      <p:pic>
        <p:nvPicPr>
          <p:cNvPr id="5" name="Espace réservé du contenu 4">
            <a:extLst>
              <a:ext uri="{FF2B5EF4-FFF2-40B4-BE49-F238E27FC236}">
                <a16:creationId xmlns:a16="http://schemas.microsoft.com/office/drawing/2014/main" id="{525172F9-678B-4F62-9C66-6B1D6AE12097}"/>
              </a:ext>
            </a:extLst>
          </p:cNvPr>
          <p:cNvPicPr>
            <a:picLocks noGrp="1" noChangeAspect="1"/>
          </p:cNvPicPr>
          <p:nvPr>
            <p:ph idx="1"/>
          </p:nvPr>
        </p:nvPicPr>
        <p:blipFill>
          <a:blip r:embed="rId2"/>
          <a:stretch>
            <a:fillRect/>
          </a:stretch>
        </p:blipFill>
        <p:spPr>
          <a:xfrm>
            <a:off x="3132814" y="1532908"/>
            <a:ext cx="5281803" cy="5193247"/>
          </a:xfrm>
        </p:spPr>
      </p:pic>
      <p:sp>
        <p:nvSpPr>
          <p:cNvPr id="3" name="ZoneTexte 2">
            <a:extLst>
              <a:ext uri="{FF2B5EF4-FFF2-40B4-BE49-F238E27FC236}">
                <a16:creationId xmlns:a16="http://schemas.microsoft.com/office/drawing/2014/main" id="{3E6CA89D-4253-4184-8D98-1151F5253A65}"/>
              </a:ext>
            </a:extLst>
          </p:cNvPr>
          <p:cNvSpPr txBox="1"/>
          <p:nvPr/>
        </p:nvSpPr>
        <p:spPr>
          <a:xfrm>
            <a:off x="8643257" y="6248400"/>
            <a:ext cx="3320143" cy="338554"/>
          </a:xfrm>
          <a:prstGeom prst="rect">
            <a:avLst/>
          </a:prstGeom>
          <a:noFill/>
        </p:spPr>
        <p:txBody>
          <a:bodyPr wrap="square" rtlCol="0">
            <a:spAutoFit/>
          </a:bodyPr>
          <a:lstStyle/>
          <a:p>
            <a:r>
              <a:rPr lang="fr-FR" sz="1600" dirty="0"/>
              <a:t>Source Copernicus – Le Monde</a:t>
            </a:r>
          </a:p>
        </p:txBody>
      </p:sp>
    </p:spTree>
    <p:extLst>
      <p:ext uri="{BB962C8B-B14F-4D97-AF65-F5344CB8AC3E}">
        <p14:creationId xmlns:p14="http://schemas.microsoft.com/office/powerpoint/2010/main" val="24767180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A5A734B-0A4C-47C9-8122-9762C61CA100}"/>
              </a:ext>
            </a:extLst>
          </p:cNvPr>
          <p:cNvSpPr>
            <a:spLocks noGrp="1"/>
          </p:cNvSpPr>
          <p:nvPr>
            <p:ph type="title"/>
          </p:nvPr>
        </p:nvSpPr>
        <p:spPr/>
        <p:txBody>
          <a:bodyPr/>
          <a:lstStyle/>
          <a:p>
            <a:r>
              <a:rPr lang="fr-FR" dirty="0"/>
              <a:t>La grêle</a:t>
            </a:r>
            <a:br>
              <a:rPr lang="fr-FR" dirty="0"/>
            </a:br>
            <a:r>
              <a:rPr lang="fr-FR" dirty="0"/>
              <a:t>à Thouars :</a:t>
            </a:r>
          </a:p>
        </p:txBody>
      </p:sp>
      <p:pic>
        <p:nvPicPr>
          <p:cNvPr id="7" name="Espace réservé du contenu 6">
            <a:extLst>
              <a:ext uri="{FF2B5EF4-FFF2-40B4-BE49-F238E27FC236}">
                <a16:creationId xmlns:a16="http://schemas.microsoft.com/office/drawing/2014/main" id="{72913C6D-7FDF-4D00-B736-345FBD815920}"/>
              </a:ext>
            </a:extLst>
          </p:cNvPr>
          <p:cNvPicPr>
            <a:picLocks noGrp="1" noChangeAspect="1"/>
          </p:cNvPicPr>
          <p:nvPr>
            <p:ph idx="1"/>
          </p:nvPr>
        </p:nvPicPr>
        <p:blipFill>
          <a:blip r:embed="rId2"/>
          <a:stretch>
            <a:fillRect/>
          </a:stretch>
        </p:blipFill>
        <p:spPr>
          <a:xfrm>
            <a:off x="4474438" y="744575"/>
            <a:ext cx="7158466" cy="5368850"/>
          </a:xfrm>
        </p:spPr>
      </p:pic>
    </p:spTree>
    <p:extLst>
      <p:ext uri="{BB962C8B-B14F-4D97-AF65-F5344CB8AC3E}">
        <p14:creationId xmlns:p14="http://schemas.microsoft.com/office/powerpoint/2010/main" val="27760804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A5A734B-0A4C-47C9-8122-9762C61CA100}"/>
              </a:ext>
            </a:extLst>
          </p:cNvPr>
          <p:cNvSpPr>
            <a:spLocks noGrp="1"/>
          </p:cNvSpPr>
          <p:nvPr>
            <p:ph type="title"/>
          </p:nvPr>
        </p:nvSpPr>
        <p:spPr/>
        <p:txBody>
          <a:bodyPr/>
          <a:lstStyle/>
          <a:p>
            <a:r>
              <a:rPr lang="fr-FR" dirty="0"/>
              <a:t>L’Inde brûle :</a:t>
            </a:r>
          </a:p>
        </p:txBody>
      </p:sp>
      <p:pic>
        <p:nvPicPr>
          <p:cNvPr id="5" name="Espace réservé du contenu 4">
            <a:extLst>
              <a:ext uri="{FF2B5EF4-FFF2-40B4-BE49-F238E27FC236}">
                <a16:creationId xmlns:a16="http://schemas.microsoft.com/office/drawing/2014/main" id="{8881C805-1B8E-46B5-9F69-F6679698855A}"/>
              </a:ext>
            </a:extLst>
          </p:cNvPr>
          <p:cNvPicPr>
            <a:picLocks noGrp="1" noChangeAspect="1"/>
          </p:cNvPicPr>
          <p:nvPr>
            <p:ph idx="1"/>
          </p:nvPr>
        </p:nvPicPr>
        <p:blipFill>
          <a:blip r:embed="rId2"/>
          <a:stretch>
            <a:fillRect/>
          </a:stretch>
        </p:blipFill>
        <p:spPr>
          <a:xfrm>
            <a:off x="5037264" y="198838"/>
            <a:ext cx="6460324" cy="6460324"/>
          </a:xfrm>
        </p:spPr>
      </p:pic>
    </p:spTree>
    <p:extLst>
      <p:ext uri="{BB962C8B-B14F-4D97-AF65-F5344CB8AC3E}">
        <p14:creationId xmlns:p14="http://schemas.microsoft.com/office/powerpoint/2010/main" val="38715229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E8FA7E7-01D9-4889-9A45-84D209C15FF9}"/>
              </a:ext>
            </a:extLst>
          </p:cNvPr>
          <p:cNvSpPr>
            <a:spLocks noGrp="1"/>
          </p:cNvSpPr>
          <p:nvPr>
            <p:ph type="title"/>
          </p:nvPr>
        </p:nvSpPr>
        <p:spPr/>
        <p:txBody>
          <a:bodyPr/>
          <a:lstStyle/>
          <a:p>
            <a:r>
              <a:rPr lang="fr-FR" dirty="0"/>
              <a:t>C’est quoi le CO2</a:t>
            </a:r>
          </a:p>
        </p:txBody>
      </p:sp>
      <p:pic>
        <p:nvPicPr>
          <p:cNvPr id="6" name="Journal-20H00-France-2-2021-01-15-19-58">
            <a:hlinkClick r:id="" action="ppaction://media"/>
            <a:extLst>
              <a:ext uri="{FF2B5EF4-FFF2-40B4-BE49-F238E27FC236}">
                <a16:creationId xmlns:a16="http://schemas.microsoft.com/office/drawing/2014/main" id="{DF495E35-AE40-4991-9093-9B6BDC23125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68829" y="1371600"/>
            <a:ext cx="9753600" cy="5486400"/>
          </a:xfrm>
          <a:prstGeom prst="rect">
            <a:avLst/>
          </a:prstGeom>
        </p:spPr>
      </p:pic>
      <p:sp>
        <p:nvSpPr>
          <p:cNvPr id="7" name="Rectangle 6">
            <a:extLst>
              <a:ext uri="{FF2B5EF4-FFF2-40B4-BE49-F238E27FC236}">
                <a16:creationId xmlns:a16="http://schemas.microsoft.com/office/drawing/2014/main" id="{D2BDA456-F18A-4AC5-A723-78C352FC0A85}"/>
              </a:ext>
            </a:extLst>
          </p:cNvPr>
          <p:cNvSpPr/>
          <p:nvPr/>
        </p:nvSpPr>
        <p:spPr>
          <a:xfrm>
            <a:off x="8357102" y="262522"/>
            <a:ext cx="3549370" cy="369332"/>
          </a:xfrm>
          <a:prstGeom prst="rect">
            <a:avLst/>
          </a:prstGeom>
        </p:spPr>
        <p:txBody>
          <a:bodyPr wrap="none">
            <a:spAutoFit/>
          </a:bodyPr>
          <a:lstStyle/>
          <a:p>
            <a:r>
              <a:rPr lang="fr-FR" dirty="0"/>
              <a:t>Source France 2 le 15/01/2021</a:t>
            </a:r>
          </a:p>
        </p:txBody>
      </p:sp>
    </p:spTree>
    <p:extLst>
      <p:ext uri="{BB962C8B-B14F-4D97-AF65-F5344CB8AC3E}">
        <p14:creationId xmlns:p14="http://schemas.microsoft.com/office/powerpoint/2010/main" val="3456106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80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056B740-C15E-4A19-A19E-098147C6A0CF}"/>
              </a:ext>
            </a:extLst>
          </p:cNvPr>
          <p:cNvPicPr/>
          <p:nvPr/>
        </p:nvPicPr>
        <p:blipFill>
          <a:blip r:embed="rId2">
            <a:extLst>
              <a:ext uri="{28A0092B-C50C-407E-A947-70E740481C1C}">
                <a14:useLocalDpi xmlns:a14="http://schemas.microsoft.com/office/drawing/2010/main" val="0"/>
              </a:ext>
            </a:extLst>
          </a:blip>
          <a:stretch>
            <a:fillRect/>
          </a:stretch>
        </p:blipFill>
        <p:spPr>
          <a:xfrm>
            <a:off x="868207" y="223796"/>
            <a:ext cx="9334830" cy="6041076"/>
          </a:xfrm>
          <a:prstGeom prst="rect">
            <a:avLst/>
          </a:prstGeom>
        </p:spPr>
      </p:pic>
      <p:sp>
        <p:nvSpPr>
          <p:cNvPr id="3" name="Rectangle 2">
            <a:extLst>
              <a:ext uri="{FF2B5EF4-FFF2-40B4-BE49-F238E27FC236}">
                <a16:creationId xmlns:a16="http://schemas.microsoft.com/office/drawing/2014/main" id="{D53AAF95-C07E-4D21-AB5F-DBAAED4E1D0E}"/>
              </a:ext>
            </a:extLst>
          </p:cNvPr>
          <p:cNvSpPr/>
          <p:nvPr/>
        </p:nvSpPr>
        <p:spPr>
          <a:xfrm>
            <a:off x="5910942" y="6297138"/>
            <a:ext cx="6159813" cy="369332"/>
          </a:xfrm>
          <a:prstGeom prst="rect">
            <a:avLst/>
          </a:prstGeom>
        </p:spPr>
        <p:txBody>
          <a:bodyPr wrap="square">
            <a:spAutoFit/>
          </a:bodyPr>
          <a:lstStyle/>
          <a:p>
            <a:r>
              <a:rPr lang="fr-FR" dirty="0"/>
              <a:t>Source Jouzel-</a:t>
            </a:r>
            <a:r>
              <a:rPr lang="fr-FR" dirty="0" err="1"/>
              <a:t>Larrouturou</a:t>
            </a:r>
            <a:r>
              <a:rPr lang="fr-FR" dirty="0"/>
              <a:t> « chaos climatique », 2018</a:t>
            </a:r>
          </a:p>
        </p:txBody>
      </p:sp>
    </p:spTree>
    <p:extLst>
      <p:ext uri="{BB962C8B-B14F-4D97-AF65-F5344CB8AC3E}">
        <p14:creationId xmlns:p14="http://schemas.microsoft.com/office/powerpoint/2010/main" val="2321485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is">
  <a:themeElements>
    <a:clrScheme name="Quotable">
      <a:dk1>
        <a:sysClr val="windowText" lastClr="000000"/>
      </a:dk1>
      <a:lt1>
        <a:sysClr val="window" lastClr="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docProps/app.xml><?xml version="1.0" encoding="utf-8"?>
<Properties xmlns="http://schemas.openxmlformats.org/officeDocument/2006/extended-properties" xmlns:vt="http://schemas.openxmlformats.org/officeDocument/2006/docPropsVTypes">
  <Template>TM03457503[[fn=Concis]]</Template>
  <TotalTime>44143</TotalTime>
  <Words>1936</Words>
  <Application>Microsoft Office PowerPoint</Application>
  <PresentationFormat>Grand écran</PresentationFormat>
  <Paragraphs>129</Paragraphs>
  <Slides>34</Slides>
  <Notes>0</Notes>
  <HiddenSlides>0</HiddenSlides>
  <MMClips>2</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34</vt:i4>
      </vt:variant>
    </vt:vector>
  </HeadingPairs>
  <TitlesOfParts>
    <vt:vector size="38" baseType="lpstr">
      <vt:lpstr>Century Gothic</vt:lpstr>
      <vt:lpstr>Times New Roman</vt:lpstr>
      <vt:lpstr>Wingdings 2</vt:lpstr>
      <vt:lpstr>Concis</vt:lpstr>
      <vt:lpstr>Réchauffement climatique, c’est quoi, comment corriger</vt:lpstr>
      <vt:lpstr>Observer</vt:lpstr>
      <vt:lpstr>Le GIEC nous rappelle que la terre devient inhabitable sous l’effet des gaz à effet de serre produits par l’homme</vt:lpstr>
      <vt:lpstr>En 2022-2023 ce risque est rendu encore plus critique par ce que l’on appelle les gaz à effet de GUERRE</vt:lpstr>
      <vt:lpstr>Les températures n’ont jamais été aussi élevées, le réchauffement s’accélère !</vt:lpstr>
      <vt:lpstr>La grêle à Thouars :</vt:lpstr>
      <vt:lpstr>L’Inde brûle :</vt:lpstr>
      <vt:lpstr>C’est quoi le CO2</vt:lpstr>
      <vt:lpstr>Présentation PowerPoint</vt:lpstr>
      <vt:lpstr>Quelques chiffres selon protocole de Kyoto     </vt:lpstr>
      <vt:lpstr>Pour la France ?</vt:lpstr>
      <vt:lpstr>Le clash à 2°C ou 1,5°C d’augmentation ?</vt:lpstr>
      <vt:lpstr>L’ONU vient de sortir le bilan de 8 ans post-Accord de Paris :</vt:lpstr>
      <vt:lpstr>Quelle accumulation ne pas dépasser ?</vt:lpstr>
      <vt:lpstr>Pourquoi viser 2t/p/an ?</vt:lpstr>
      <vt:lpstr>Que veulent dire les SSP du GIEC ?</vt:lpstr>
      <vt:lpstr>Cinq effets catastrophiques du réchauffement climatique</vt:lpstr>
      <vt:lpstr>Combien de morts de canicule 2022 ?</vt:lpstr>
      <vt:lpstr>Quel emballement générerait la fonte totale de l’antarctique ? </vt:lpstr>
      <vt:lpstr>La NASA étudie les pertes de capacités humaines sous CO2…</vt:lpstr>
      <vt:lpstr>Je vous ai assez alerté ?</vt:lpstr>
      <vt:lpstr>Moins 80% en 30 ans parait impossible ?</vt:lpstr>
      <vt:lpstr>Moins 80% en 30 ans parait impossible ?</vt:lpstr>
      <vt:lpstr>Moins 80% en 30 ans mais comment ?</vt:lpstr>
      <vt:lpstr>C’est le principe du compte carbone</vt:lpstr>
      <vt:lpstr>L’efficacité tient dans l’effet levier</vt:lpstr>
      <vt:lpstr>Gérer les disparités entre français </vt:lpstr>
      <vt:lpstr>Pourquoi nationale ?</vt:lpstr>
      <vt:lpstr>Cartes bancaires ou espèces ?</vt:lpstr>
      <vt:lpstr>Un film pour anticiper comment ça marcherait </vt:lpstr>
      <vt:lpstr>Comment mettre en œuvre ?</vt:lpstr>
      <vt:lpstr>Les deux points les plus positifs</vt:lpstr>
      <vt:lpstr>Rejoindre un comité local </vt:lpstr>
      <vt:lpstr>Je voulais vous alerter et vous rassurer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Réchauffement climatique, c’est quoi, comment corriger</dc:title>
  <dc:creator>Armel</dc:creator>
  <cp:lastModifiedBy>Armel</cp:lastModifiedBy>
  <cp:revision>58</cp:revision>
  <dcterms:created xsi:type="dcterms:W3CDTF">2023-09-24T20:14:42Z</dcterms:created>
  <dcterms:modified xsi:type="dcterms:W3CDTF">2024-03-12T15:37:21Z</dcterms:modified>
</cp:coreProperties>
</file>