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5"/>
  </p:notesMasterIdLst>
  <p:sldIdLst>
    <p:sldId id="256" r:id="rId2"/>
    <p:sldId id="257" r:id="rId3"/>
    <p:sldId id="258" r:id="rId4"/>
    <p:sldId id="260" r:id="rId5"/>
    <p:sldId id="261" r:id="rId6"/>
    <p:sldId id="259" r:id="rId7"/>
    <p:sldId id="262" r:id="rId8"/>
    <p:sldId id="263" r:id="rId9"/>
    <p:sldId id="264" r:id="rId10"/>
    <p:sldId id="268" r:id="rId11"/>
    <p:sldId id="265" r:id="rId12"/>
    <p:sldId id="267" r:id="rId13"/>
    <p:sldId id="266" r:id="rId14"/>
  </p:sldIdLst>
  <p:sldSz cx="9144000" cy="6858000" type="screen4x3"/>
  <p:notesSz cx="6877050" cy="10001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79" autoAdjust="0"/>
  </p:normalViewPr>
  <p:slideViewPr>
    <p:cSldViewPr>
      <p:cViewPr varScale="1">
        <p:scale>
          <a:sx n="40" d="100"/>
          <a:sy n="40" d="100"/>
        </p:scale>
        <p:origin x="-708" y="-20"/>
      </p:cViewPr>
      <p:guideLst>
        <p:guide orient="horz" pos="2160"/>
        <p:guide pos="2880"/>
      </p:guideLst>
    </p:cSldViewPr>
  </p:slideViewPr>
  <p:notesTextViewPr>
    <p:cViewPr>
      <p:scale>
        <a:sx n="1" d="1"/>
        <a:sy n="1" d="1"/>
      </p:scale>
      <p:origin x="0" y="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20BED-1D78-4AD2-AE67-AD95654A4E3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B7A063CD-0FCA-4662-806C-DDAEADCB090F}">
      <dgm:prSet phldrT="[Texte]"/>
      <dgm:spPr/>
      <dgm:t>
        <a:bodyPr/>
        <a:lstStyle/>
        <a:p>
          <a:r>
            <a:rPr lang="fr-FR" dirty="0" smtClean="0"/>
            <a:t>Import</a:t>
          </a:r>
          <a:endParaRPr lang="fr-FR" dirty="0"/>
        </a:p>
      </dgm:t>
    </dgm:pt>
    <dgm:pt modelId="{41BFAB9B-7410-45B5-A483-5EB6D4CCF2C1}" type="parTrans" cxnId="{524A9519-5E4B-4411-9A23-A7127FE074A2}">
      <dgm:prSet/>
      <dgm:spPr/>
      <dgm:t>
        <a:bodyPr/>
        <a:lstStyle/>
        <a:p>
          <a:endParaRPr lang="fr-FR"/>
        </a:p>
      </dgm:t>
    </dgm:pt>
    <dgm:pt modelId="{3C6B078F-B38C-4A9C-93F4-CC1C3390DA35}" type="sibTrans" cxnId="{524A9519-5E4B-4411-9A23-A7127FE074A2}">
      <dgm:prSet/>
      <dgm:spPr/>
      <dgm:t>
        <a:bodyPr/>
        <a:lstStyle/>
        <a:p>
          <a:endParaRPr lang="fr-FR"/>
        </a:p>
      </dgm:t>
    </dgm:pt>
    <dgm:pt modelId="{A8AE0240-1484-4B1B-B527-2C743DBF0AFA}">
      <dgm:prSet phldrT="[Texte]" custT="1"/>
      <dgm:spPr/>
      <dgm:t>
        <a:bodyPr/>
        <a:lstStyle/>
        <a:p>
          <a:r>
            <a:rPr lang="fr-FR" sz="1800" dirty="0" smtClean="0"/>
            <a:t>Fabricant</a:t>
          </a:r>
          <a:endParaRPr lang="fr-FR" sz="1300" dirty="0"/>
        </a:p>
      </dgm:t>
    </dgm:pt>
    <dgm:pt modelId="{D2E9B5A5-97E5-49BA-B1BD-9D9011061000}" type="parTrans" cxnId="{811C5085-BD03-4015-B44F-98ECC303AF16}">
      <dgm:prSet/>
      <dgm:spPr/>
      <dgm:t>
        <a:bodyPr/>
        <a:lstStyle/>
        <a:p>
          <a:endParaRPr lang="fr-FR"/>
        </a:p>
      </dgm:t>
    </dgm:pt>
    <dgm:pt modelId="{0C5B9B00-FC26-4F40-9BCE-00C217A65B0E}" type="sibTrans" cxnId="{811C5085-BD03-4015-B44F-98ECC303AF16}">
      <dgm:prSet/>
      <dgm:spPr/>
      <dgm:t>
        <a:bodyPr/>
        <a:lstStyle/>
        <a:p>
          <a:endParaRPr lang="fr-FR"/>
        </a:p>
      </dgm:t>
    </dgm:pt>
    <dgm:pt modelId="{D5FF3CAF-249F-47DD-A1FC-EFF4463BE9EE}">
      <dgm:prSet phldrT="[Texte]" custT="1"/>
      <dgm:spPr/>
      <dgm:t>
        <a:bodyPr/>
        <a:lstStyle/>
        <a:p>
          <a:r>
            <a:rPr lang="fr-FR" sz="1600" dirty="0" smtClean="0"/>
            <a:t>Grossiste</a:t>
          </a:r>
          <a:endParaRPr lang="fr-FR" sz="1600" dirty="0"/>
        </a:p>
      </dgm:t>
    </dgm:pt>
    <dgm:pt modelId="{69B1AFBB-AD6F-471E-81F1-929A5316F198}" type="parTrans" cxnId="{CAD9CF18-81D9-484D-A877-6E23D58DBA57}">
      <dgm:prSet/>
      <dgm:spPr/>
      <dgm:t>
        <a:bodyPr/>
        <a:lstStyle/>
        <a:p>
          <a:endParaRPr lang="fr-FR"/>
        </a:p>
      </dgm:t>
    </dgm:pt>
    <dgm:pt modelId="{B0E63B80-0C39-4475-8522-88E6084E6231}" type="sibTrans" cxnId="{CAD9CF18-81D9-484D-A877-6E23D58DBA57}">
      <dgm:prSet/>
      <dgm:spPr/>
      <dgm:t>
        <a:bodyPr/>
        <a:lstStyle/>
        <a:p>
          <a:endParaRPr lang="fr-FR"/>
        </a:p>
      </dgm:t>
    </dgm:pt>
    <dgm:pt modelId="{0EDCB165-DBA9-4711-BB2E-3652B1C64CC5}">
      <dgm:prSet phldrT="[Texte]" custT="1"/>
      <dgm:spPr/>
      <dgm:t>
        <a:bodyPr/>
        <a:lstStyle/>
        <a:p>
          <a:r>
            <a:rPr lang="fr-FR" sz="1600" dirty="0" smtClean="0"/>
            <a:t>Détaillan</a:t>
          </a:r>
          <a:r>
            <a:rPr lang="fr-FR" sz="1100" dirty="0" smtClean="0"/>
            <a:t>t</a:t>
          </a:r>
          <a:endParaRPr lang="fr-FR" sz="1100" dirty="0"/>
        </a:p>
      </dgm:t>
    </dgm:pt>
    <dgm:pt modelId="{55125910-EF38-4077-B09A-B08EC22425FF}" type="parTrans" cxnId="{68EAB9F6-6EEF-480E-BD9D-5748CD9A7674}">
      <dgm:prSet/>
      <dgm:spPr/>
      <dgm:t>
        <a:bodyPr/>
        <a:lstStyle/>
        <a:p>
          <a:endParaRPr lang="fr-FR"/>
        </a:p>
      </dgm:t>
    </dgm:pt>
    <dgm:pt modelId="{6ED6FEC8-2AB0-4861-8349-600472EBF63B}" type="sibTrans" cxnId="{68EAB9F6-6EEF-480E-BD9D-5748CD9A7674}">
      <dgm:prSet/>
      <dgm:spPr/>
      <dgm:t>
        <a:bodyPr/>
        <a:lstStyle/>
        <a:p>
          <a:endParaRPr lang="fr-FR"/>
        </a:p>
      </dgm:t>
    </dgm:pt>
    <dgm:pt modelId="{4636F9C2-A209-48D0-A532-24F51A445D10}">
      <dgm:prSet phldrT="[Texte]" custT="1"/>
      <dgm:spPr/>
      <dgm:t>
        <a:bodyPr/>
        <a:lstStyle/>
        <a:p>
          <a:r>
            <a:rPr lang="fr-FR" sz="1800" dirty="0" smtClean="0"/>
            <a:t>Consommateur</a:t>
          </a:r>
          <a:endParaRPr lang="fr-FR" sz="1100" dirty="0"/>
        </a:p>
      </dgm:t>
    </dgm:pt>
    <dgm:pt modelId="{26734D82-A0B7-427A-A53F-DAE14530562A}" type="parTrans" cxnId="{C5A6E339-26E3-4035-A522-F602615406F9}">
      <dgm:prSet/>
      <dgm:spPr/>
      <dgm:t>
        <a:bodyPr/>
        <a:lstStyle/>
        <a:p>
          <a:endParaRPr lang="fr-FR"/>
        </a:p>
      </dgm:t>
    </dgm:pt>
    <dgm:pt modelId="{D0955715-1CA4-404D-97E0-3867144973C4}" type="sibTrans" cxnId="{C5A6E339-26E3-4035-A522-F602615406F9}">
      <dgm:prSet/>
      <dgm:spPr/>
      <dgm:t>
        <a:bodyPr/>
        <a:lstStyle/>
        <a:p>
          <a:endParaRPr lang="fr-FR"/>
        </a:p>
      </dgm:t>
    </dgm:pt>
    <dgm:pt modelId="{7AA29FF4-CB9C-4F97-9001-93F33717DC17}">
      <dgm:prSet custT="1"/>
      <dgm:spPr/>
      <dgm:t>
        <a:bodyPr/>
        <a:lstStyle/>
        <a:p>
          <a:r>
            <a:rPr lang="fr-FR" sz="1800" dirty="0" smtClean="0"/>
            <a:t>Agence</a:t>
          </a:r>
          <a:br>
            <a:rPr lang="fr-FR" sz="1800" dirty="0" smtClean="0"/>
          </a:br>
          <a:r>
            <a:rPr lang="fr-FR" sz="1800" dirty="0" smtClean="0"/>
            <a:t>carbone</a:t>
          </a:r>
          <a:endParaRPr lang="fr-FR" sz="1800" dirty="0"/>
        </a:p>
      </dgm:t>
    </dgm:pt>
    <dgm:pt modelId="{44D89120-49F9-4BE3-940E-385A1EE05DD0}" type="parTrans" cxnId="{C4C850F1-BFAC-4631-BE3C-62B3F90553B0}">
      <dgm:prSet/>
      <dgm:spPr/>
      <dgm:t>
        <a:bodyPr/>
        <a:lstStyle/>
        <a:p>
          <a:endParaRPr lang="fr-FR"/>
        </a:p>
      </dgm:t>
    </dgm:pt>
    <dgm:pt modelId="{F203E2D0-D5C8-43B5-A54C-F8B6C9EDD8CC}" type="sibTrans" cxnId="{C4C850F1-BFAC-4631-BE3C-62B3F90553B0}">
      <dgm:prSet/>
      <dgm:spPr/>
      <dgm:t>
        <a:bodyPr/>
        <a:lstStyle/>
        <a:p>
          <a:endParaRPr lang="fr-FR"/>
        </a:p>
      </dgm:t>
    </dgm:pt>
    <dgm:pt modelId="{CE05E295-0DF8-4055-9367-E9CC91B9F081}" type="pres">
      <dgm:prSet presAssocID="{D8C20BED-1D78-4AD2-AE67-AD95654A4E3C}" presName="cycle" presStyleCnt="0">
        <dgm:presLayoutVars>
          <dgm:dir/>
          <dgm:resizeHandles val="exact"/>
        </dgm:presLayoutVars>
      </dgm:prSet>
      <dgm:spPr/>
      <dgm:t>
        <a:bodyPr/>
        <a:lstStyle/>
        <a:p>
          <a:endParaRPr lang="fr-FR"/>
        </a:p>
      </dgm:t>
    </dgm:pt>
    <dgm:pt modelId="{D4D0D57F-CD3E-4634-B061-054834288CDC}" type="pres">
      <dgm:prSet presAssocID="{B7A063CD-0FCA-4662-806C-DDAEADCB090F}" presName="node" presStyleLbl="node1" presStyleIdx="0" presStyleCnt="6" custScaleX="70452" custScaleY="70702" custRadScaleRad="218361" custRadScaleInc="166231">
        <dgm:presLayoutVars>
          <dgm:bulletEnabled val="1"/>
        </dgm:presLayoutVars>
      </dgm:prSet>
      <dgm:spPr/>
      <dgm:t>
        <a:bodyPr/>
        <a:lstStyle/>
        <a:p>
          <a:endParaRPr lang="fr-FR"/>
        </a:p>
      </dgm:t>
    </dgm:pt>
    <dgm:pt modelId="{D9FDA1E5-A1E5-4151-9D17-254A4DA806E4}" type="pres">
      <dgm:prSet presAssocID="{3C6B078F-B38C-4A9C-93F4-CC1C3390DA35}" presName="sibTrans" presStyleLbl="sibTrans2D1" presStyleIdx="0" presStyleCnt="6"/>
      <dgm:spPr/>
      <dgm:t>
        <a:bodyPr/>
        <a:lstStyle/>
        <a:p>
          <a:endParaRPr lang="fr-FR"/>
        </a:p>
      </dgm:t>
    </dgm:pt>
    <dgm:pt modelId="{67FC2925-CB66-4363-A50E-037147A67C79}" type="pres">
      <dgm:prSet presAssocID="{3C6B078F-B38C-4A9C-93F4-CC1C3390DA35}" presName="connectorText" presStyleLbl="sibTrans2D1" presStyleIdx="0" presStyleCnt="6"/>
      <dgm:spPr/>
      <dgm:t>
        <a:bodyPr/>
        <a:lstStyle/>
        <a:p>
          <a:endParaRPr lang="fr-FR"/>
        </a:p>
      </dgm:t>
    </dgm:pt>
    <dgm:pt modelId="{AC648842-7C38-49DF-8B55-AA6156112B7E}" type="pres">
      <dgm:prSet presAssocID="{A8AE0240-1484-4B1B-B527-2C743DBF0AFA}" presName="node" presStyleLbl="node1" presStyleIdx="1" presStyleCnt="6" custScaleX="172006" custScaleY="115791">
        <dgm:presLayoutVars>
          <dgm:bulletEnabled val="1"/>
        </dgm:presLayoutVars>
      </dgm:prSet>
      <dgm:spPr/>
      <dgm:t>
        <a:bodyPr/>
        <a:lstStyle/>
        <a:p>
          <a:endParaRPr lang="fr-FR"/>
        </a:p>
      </dgm:t>
    </dgm:pt>
    <dgm:pt modelId="{17041187-AB3C-4D59-8DC3-EABBEAC941FC}" type="pres">
      <dgm:prSet presAssocID="{0C5B9B00-FC26-4F40-9BCE-00C217A65B0E}" presName="sibTrans" presStyleLbl="sibTrans2D1" presStyleIdx="1" presStyleCnt="6"/>
      <dgm:spPr/>
      <dgm:t>
        <a:bodyPr/>
        <a:lstStyle/>
        <a:p>
          <a:endParaRPr lang="fr-FR"/>
        </a:p>
      </dgm:t>
    </dgm:pt>
    <dgm:pt modelId="{5D445613-CA83-4739-A157-3B4505194432}" type="pres">
      <dgm:prSet presAssocID="{0C5B9B00-FC26-4F40-9BCE-00C217A65B0E}" presName="connectorText" presStyleLbl="sibTrans2D1" presStyleIdx="1" presStyleCnt="6"/>
      <dgm:spPr/>
      <dgm:t>
        <a:bodyPr/>
        <a:lstStyle/>
        <a:p>
          <a:endParaRPr lang="fr-FR"/>
        </a:p>
      </dgm:t>
    </dgm:pt>
    <dgm:pt modelId="{5A97B897-4039-45D1-A22A-DF2878794829}" type="pres">
      <dgm:prSet presAssocID="{D5FF3CAF-249F-47DD-A1FC-EFF4463BE9EE}" presName="node" presStyleLbl="node1" presStyleIdx="2" presStyleCnt="6" custScaleX="139311" custScaleY="128848">
        <dgm:presLayoutVars>
          <dgm:bulletEnabled val="1"/>
        </dgm:presLayoutVars>
      </dgm:prSet>
      <dgm:spPr/>
      <dgm:t>
        <a:bodyPr/>
        <a:lstStyle/>
        <a:p>
          <a:endParaRPr lang="fr-FR"/>
        </a:p>
      </dgm:t>
    </dgm:pt>
    <dgm:pt modelId="{F3747DA7-37FC-47D8-BDAA-4984DD40A869}" type="pres">
      <dgm:prSet presAssocID="{B0E63B80-0C39-4475-8522-88E6084E6231}" presName="sibTrans" presStyleLbl="sibTrans2D1" presStyleIdx="2" presStyleCnt="6"/>
      <dgm:spPr/>
      <dgm:t>
        <a:bodyPr/>
        <a:lstStyle/>
        <a:p>
          <a:endParaRPr lang="fr-FR"/>
        </a:p>
      </dgm:t>
    </dgm:pt>
    <dgm:pt modelId="{A681576A-0BD2-4967-BEFD-0BBF855E3B61}" type="pres">
      <dgm:prSet presAssocID="{B0E63B80-0C39-4475-8522-88E6084E6231}" presName="connectorText" presStyleLbl="sibTrans2D1" presStyleIdx="2" presStyleCnt="6"/>
      <dgm:spPr/>
      <dgm:t>
        <a:bodyPr/>
        <a:lstStyle/>
        <a:p>
          <a:endParaRPr lang="fr-FR"/>
        </a:p>
      </dgm:t>
    </dgm:pt>
    <dgm:pt modelId="{8744677B-18F6-49FB-A60F-8216AC9FA731}" type="pres">
      <dgm:prSet presAssocID="{0EDCB165-DBA9-4711-BB2E-3652B1C64CC5}" presName="node" presStyleLbl="node1" presStyleIdx="3" presStyleCnt="6" custScaleX="137028">
        <dgm:presLayoutVars>
          <dgm:bulletEnabled val="1"/>
        </dgm:presLayoutVars>
      </dgm:prSet>
      <dgm:spPr/>
      <dgm:t>
        <a:bodyPr/>
        <a:lstStyle/>
        <a:p>
          <a:endParaRPr lang="fr-FR"/>
        </a:p>
      </dgm:t>
    </dgm:pt>
    <dgm:pt modelId="{B83896B1-C37E-4D39-9D88-A53373DE50AB}" type="pres">
      <dgm:prSet presAssocID="{6ED6FEC8-2AB0-4861-8349-600472EBF63B}" presName="sibTrans" presStyleLbl="sibTrans2D1" presStyleIdx="3" presStyleCnt="6"/>
      <dgm:spPr/>
      <dgm:t>
        <a:bodyPr/>
        <a:lstStyle/>
        <a:p>
          <a:endParaRPr lang="fr-FR"/>
        </a:p>
      </dgm:t>
    </dgm:pt>
    <dgm:pt modelId="{0164F041-756A-4BCE-AD95-2EE1BA593653}" type="pres">
      <dgm:prSet presAssocID="{6ED6FEC8-2AB0-4861-8349-600472EBF63B}" presName="connectorText" presStyleLbl="sibTrans2D1" presStyleIdx="3" presStyleCnt="6"/>
      <dgm:spPr/>
      <dgm:t>
        <a:bodyPr/>
        <a:lstStyle/>
        <a:p>
          <a:endParaRPr lang="fr-FR"/>
        </a:p>
      </dgm:t>
    </dgm:pt>
    <dgm:pt modelId="{6436AD66-2FDF-4E1A-AAF8-481FCA786D26}" type="pres">
      <dgm:prSet presAssocID="{4636F9C2-A209-48D0-A532-24F51A445D10}" presName="node" presStyleLbl="node1" presStyleIdx="4" presStyleCnt="6" custScaleX="157733" custScaleY="133100" custRadScaleRad="109611" custRadScaleInc="27934">
        <dgm:presLayoutVars>
          <dgm:bulletEnabled val="1"/>
        </dgm:presLayoutVars>
      </dgm:prSet>
      <dgm:spPr/>
      <dgm:t>
        <a:bodyPr/>
        <a:lstStyle/>
        <a:p>
          <a:endParaRPr lang="fr-FR"/>
        </a:p>
      </dgm:t>
    </dgm:pt>
    <dgm:pt modelId="{AEF89D45-BDEB-488C-BB66-AA7115DA37EA}" type="pres">
      <dgm:prSet presAssocID="{D0955715-1CA4-404D-97E0-3867144973C4}" presName="sibTrans" presStyleLbl="sibTrans2D1" presStyleIdx="4" presStyleCnt="6" custAng="13458944" custFlipVert="1" custFlipHor="1" custScaleX="192319" custScaleY="48954" custLinFactNeighborX="-36277" custLinFactNeighborY="6879"/>
      <dgm:spPr/>
      <dgm:t>
        <a:bodyPr/>
        <a:lstStyle/>
        <a:p>
          <a:endParaRPr lang="fr-FR"/>
        </a:p>
      </dgm:t>
    </dgm:pt>
    <dgm:pt modelId="{CFA0EA16-1C21-43C6-8A60-22D162454838}" type="pres">
      <dgm:prSet presAssocID="{D0955715-1CA4-404D-97E0-3867144973C4}" presName="connectorText" presStyleLbl="sibTrans2D1" presStyleIdx="4" presStyleCnt="6"/>
      <dgm:spPr/>
      <dgm:t>
        <a:bodyPr/>
        <a:lstStyle/>
        <a:p>
          <a:endParaRPr lang="fr-FR"/>
        </a:p>
      </dgm:t>
    </dgm:pt>
    <dgm:pt modelId="{1A2F0D85-6B4C-4D8D-AF3F-2A2BFA39F304}" type="pres">
      <dgm:prSet presAssocID="{7AA29FF4-CB9C-4F97-9001-93F33717DC17}" presName="node" presStyleLbl="node1" presStyleIdx="5" presStyleCnt="6" custScaleX="133100" custScaleY="133100" custRadScaleRad="109611" custRadScaleInc="27934">
        <dgm:presLayoutVars>
          <dgm:bulletEnabled val="1"/>
        </dgm:presLayoutVars>
      </dgm:prSet>
      <dgm:spPr/>
      <dgm:t>
        <a:bodyPr/>
        <a:lstStyle/>
        <a:p>
          <a:endParaRPr lang="fr-FR"/>
        </a:p>
      </dgm:t>
    </dgm:pt>
    <dgm:pt modelId="{03FB9271-609E-4C01-A364-2B1F29BA3CC9}" type="pres">
      <dgm:prSet presAssocID="{F203E2D0-D5C8-43B5-A54C-F8B6C9EDD8CC}" presName="sibTrans" presStyleLbl="sibTrans2D1" presStyleIdx="5" presStyleCnt="6" custAng="13458944" custFlipVert="1" custFlipHor="1" custScaleX="22686" custScaleY="83074" custLinFactY="6714" custLinFactNeighborX="-54163" custLinFactNeighborY="100000"/>
      <dgm:spPr/>
      <dgm:t>
        <a:bodyPr/>
        <a:lstStyle/>
        <a:p>
          <a:endParaRPr lang="fr-FR"/>
        </a:p>
      </dgm:t>
    </dgm:pt>
    <dgm:pt modelId="{2216390B-BCE5-4D6C-89F1-D0BC469FDBEF}" type="pres">
      <dgm:prSet presAssocID="{F203E2D0-D5C8-43B5-A54C-F8B6C9EDD8CC}" presName="connectorText" presStyleLbl="sibTrans2D1" presStyleIdx="5" presStyleCnt="6"/>
      <dgm:spPr/>
      <dgm:t>
        <a:bodyPr/>
        <a:lstStyle/>
        <a:p>
          <a:endParaRPr lang="fr-FR"/>
        </a:p>
      </dgm:t>
    </dgm:pt>
  </dgm:ptLst>
  <dgm:cxnLst>
    <dgm:cxn modelId="{C4C850F1-BFAC-4631-BE3C-62B3F90553B0}" srcId="{D8C20BED-1D78-4AD2-AE67-AD95654A4E3C}" destId="{7AA29FF4-CB9C-4F97-9001-93F33717DC17}" srcOrd="5" destOrd="0" parTransId="{44D89120-49F9-4BE3-940E-385A1EE05DD0}" sibTransId="{F203E2D0-D5C8-43B5-A54C-F8B6C9EDD8CC}"/>
    <dgm:cxn modelId="{21F671F4-17DD-4788-B8DD-EB77C7B46D77}" type="presOf" srcId="{B7A063CD-0FCA-4662-806C-DDAEADCB090F}" destId="{D4D0D57F-CD3E-4634-B061-054834288CDC}" srcOrd="0" destOrd="0" presId="urn:microsoft.com/office/officeart/2005/8/layout/cycle2"/>
    <dgm:cxn modelId="{B7E27823-9EC9-44A9-BCC4-8671EE645286}" type="presOf" srcId="{B0E63B80-0C39-4475-8522-88E6084E6231}" destId="{F3747DA7-37FC-47D8-BDAA-4984DD40A869}" srcOrd="0" destOrd="0" presId="urn:microsoft.com/office/officeart/2005/8/layout/cycle2"/>
    <dgm:cxn modelId="{524A9519-5E4B-4411-9A23-A7127FE074A2}" srcId="{D8C20BED-1D78-4AD2-AE67-AD95654A4E3C}" destId="{B7A063CD-0FCA-4662-806C-DDAEADCB090F}" srcOrd="0" destOrd="0" parTransId="{41BFAB9B-7410-45B5-A483-5EB6D4CCF2C1}" sibTransId="{3C6B078F-B38C-4A9C-93F4-CC1C3390DA35}"/>
    <dgm:cxn modelId="{2696436C-7AE6-4AF2-B25E-F9C332A5DB2A}" type="presOf" srcId="{0C5B9B00-FC26-4F40-9BCE-00C217A65B0E}" destId="{5D445613-CA83-4739-A157-3B4505194432}" srcOrd="1" destOrd="0" presId="urn:microsoft.com/office/officeart/2005/8/layout/cycle2"/>
    <dgm:cxn modelId="{ACB910D1-BE97-4091-BBE5-0971DB29D5B3}" type="presOf" srcId="{3C6B078F-B38C-4A9C-93F4-CC1C3390DA35}" destId="{67FC2925-CB66-4363-A50E-037147A67C79}" srcOrd="1" destOrd="0" presId="urn:microsoft.com/office/officeart/2005/8/layout/cycle2"/>
    <dgm:cxn modelId="{4470AECA-E47E-484D-8DD7-91637C092472}" type="presOf" srcId="{D5FF3CAF-249F-47DD-A1FC-EFF4463BE9EE}" destId="{5A97B897-4039-45D1-A22A-DF2878794829}" srcOrd="0" destOrd="0" presId="urn:microsoft.com/office/officeart/2005/8/layout/cycle2"/>
    <dgm:cxn modelId="{8A3D395C-8D3D-48A4-A9E1-3521E0FA6941}" type="presOf" srcId="{F203E2D0-D5C8-43B5-A54C-F8B6C9EDD8CC}" destId="{2216390B-BCE5-4D6C-89F1-D0BC469FDBEF}" srcOrd="1" destOrd="0" presId="urn:microsoft.com/office/officeart/2005/8/layout/cycle2"/>
    <dgm:cxn modelId="{F1B841E1-B295-4F01-A466-8F474944F66E}" type="presOf" srcId="{0C5B9B00-FC26-4F40-9BCE-00C217A65B0E}" destId="{17041187-AB3C-4D59-8DC3-EABBEAC941FC}" srcOrd="0" destOrd="0" presId="urn:microsoft.com/office/officeart/2005/8/layout/cycle2"/>
    <dgm:cxn modelId="{68EAB9F6-6EEF-480E-BD9D-5748CD9A7674}" srcId="{D8C20BED-1D78-4AD2-AE67-AD95654A4E3C}" destId="{0EDCB165-DBA9-4711-BB2E-3652B1C64CC5}" srcOrd="3" destOrd="0" parTransId="{55125910-EF38-4077-B09A-B08EC22425FF}" sibTransId="{6ED6FEC8-2AB0-4861-8349-600472EBF63B}"/>
    <dgm:cxn modelId="{A91BBA86-B8AE-423D-BCCB-A401DE9C0F10}" type="presOf" srcId="{0EDCB165-DBA9-4711-BB2E-3652B1C64CC5}" destId="{8744677B-18F6-49FB-A60F-8216AC9FA731}" srcOrd="0" destOrd="0" presId="urn:microsoft.com/office/officeart/2005/8/layout/cycle2"/>
    <dgm:cxn modelId="{CAD9CF18-81D9-484D-A877-6E23D58DBA57}" srcId="{D8C20BED-1D78-4AD2-AE67-AD95654A4E3C}" destId="{D5FF3CAF-249F-47DD-A1FC-EFF4463BE9EE}" srcOrd="2" destOrd="0" parTransId="{69B1AFBB-AD6F-471E-81F1-929A5316F198}" sibTransId="{B0E63B80-0C39-4475-8522-88E6084E6231}"/>
    <dgm:cxn modelId="{C5A6E339-26E3-4035-A522-F602615406F9}" srcId="{D8C20BED-1D78-4AD2-AE67-AD95654A4E3C}" destId="{4636F9C2-A209-48D0-A532-24F51A445D10}" srcOrd="4" destOrd="0" parTransId="{26734D82-A0B7-427A-A53F-DAE14530562A}" sibTransId="{D0955715-1CA4-404D-97E0-3867144973C4}"/>
    <dgm:cxn modelId="{64B5E1CF-45A2-433C-B0F5-7CE63C0CD474}" type="presOf" srcId="{4636F9C2-A209-48D0-A532-24F51A445D10}" destId="{6436AD66-2FDF-4E1A-AAF8-481FCA786D26}" srcOrd="0" destOrd="0" presId="urn:microsoft.com/office/officeart/2005/8/layout/cycle2"/>
    <dgm:cxn modelId="{5128FFCE-A312-47B3-BA53-D7250642DEAB}" type="presOf" srcId="{B0E63B80-0C39-4475-8522-88E6084E6231}" destId="{A681576A-0BD2-4967-BEFD-0BBF855E3B61}" srcOrd="1" destOrd="0" presId="urn:microsoft.com/office/officeart/2005/8/layout/cycle2"/>
    <dgm:cxn modelId="{EDCCC9B2-B813-45E0-A0E7-3855CF6B918C}" type="presOf" srcId="{6ED6FEC8-2AB0-4861-8349-600472EBF63B}" destId="{B83896B1-C37E-4D39-9D88-A53373DE50AB}" srcOrd="0" destOrd="0" presId="urn:microsoft.com/office/officeart/2005/8/layout/cycle2"/>
    <dgm:cxn modelId="{BF7B4AE4-7D07-4677-88C0-C19EF140BDBE}" type="presOf" srcId="{3C6B078F-B38C-4A9C-93F4-CC1C3390DA35}" destId="{D9FDA1E5-A1E5-4151-9D17-254A4DA806E4}" srcOrd="0" destOrd="0" presId="urn:microsoft.com/office/officeart/2005/8/layout/cycle2"/>
    <dgm:cxn modelId="{4E42896F-A312-44E1-8C2B-CD1B956C68C9}" type="presOf" srcId="{6ED6FEC8-2AB0-4861-8349-600472EBF63B}" destId="{0164F041-756A-4BCE-AD95-2EE1BA593653}" srcOrd="1" destOrd="0" presId="urn:microsoft.com/office/officeart/2005/8/layout/cycle2"/>
    <dgm:cxn modelId="{57C89E79-8EE5-4408-BF38-96CC85E5919B}" type="presOf" srcId="{A8AE0240-1484-4B1B-B527-2C743DBF0AFA}" destId="{AC648842-7C38-49DF-8B55-AA6156112B7E}" srcOrd="0" destOrd="0" presId="urn:microsoft.com/office/officeart/2005/8/layout/cycle2"/>
    <dgm:cxn modelId="{99CA79DF-79FE-42F4-8DFA-00CD77B89380}" type="presOf" srcId="{D0955715-1CA4-404D-97E0-3867144973C4}" destId="{AEF89D45-BDEB-488C-BB66-AA7115DA37EA}" srcOrd="0" destOrd="0" presId="urn:microsoft.com/office/officeart/2005/8/layout/cycle2"/>
    <dgm:cxn modelId="{6AF5D64E-2522-44C6-B9C5-F04FC93968A5}" type="presOf" srcId="{D0955715-1CA4-404D-97E0-3867144973C4}" destId="{CFA0EA16-1C21-43C6-8A60-22D162454838}" srcOrd="1" destOrd="0" presId="urn:microsoft.com/office/officeart/2005/8/layout/cycle2"/>
    <dgm:cxn modelId="{E23CF4F8-474F-4AD4-9B3A-812DD5150131}" type="presOf" srcId="{F203E2D0-D5C8-43B5-A54C-F8B6C9EDD8CC}" destId="{03FB9271-609E-4C01-A364-2B1F29BA3CC9}" srcOrd="0" destOrd="0" presId="urn:microsoft.com/office/officeart/2005/8/layout/cycle2"/>
    <dgm:cxn modelId="{C1F91548-7B1E-414F-A5D0-084EF3E40ED7}" type="presOf" srcId="{7AA29FF4-CB9C-4F97-9001-93F33717DC17}" destId="{1A2F0D85-6B4C-4D8D-AF3F-2A2BFA39F304}" srcOrd="0" destOrd="0" presId="urn:microsoft.com/office/officeart/2005/8/layout/cycle2"/>
    <dgm:cxn modelId="{9A3EA23C-1DD4-4FB7-AD41-3B9CB8BAC5FB}" type="presOf" srcId="{D8C20BED-1D78-4AD2-AE67-AD95654A4E3C}" destId="{CE05E295-0DF8-4055-9367-E9CC91B9F081}" srcOrd="0" destOrd="0" presId="urn:microsoft.com/office/officeart/2005/8/layout/cycle2"/>
    <dgm:cxn modelId="{811C5085-BD03-4015-B44F-98ECC303AF16}" srcId="{D8C20BED-1D78-4AD2-AE67-AD95654A4E3C}" destId="{A8AE0240-1484-4B1B-B527-2C743DBF0AFA}" srcOrd="1" destOrd="0" parTransId="{D2E9B5A5-97E5-49BA-B1BD-9D9011061000}" sibTransId="{0C5B9B00-FC26-4F40-9BCE-00C217A65B0E}"/>
    <dgm:cxn modelId="{1F8A722F-F57C-4811-83D9-BF573FA009F9}" type="presParOf" srcId="{CE05E295-0DF8-4055-9367-E9CC91B9F081}" destId="{D4D0D57F-CD3E-4634-B061-054834288CDC}" srcOrd="0" destOrd="0" presId="urn:microsoft.com/office/officeart/2005/8/layout/cycle2"/>
    <dgm:cxn modelId="{3EFBBE15-8B0C-4AD4-89A0-14872AF42960}" type="presParOf" srcId="{CE05E295-0DF8-4055-9367-E9CC91B9F081}" destId="{D9FDA1E5-A1E5-4151-9D17-254A4DA806E4}" srcOrd="1" destOrd="0" presId="urn:microsoft.com/office/officeart/2005/8/layout/cycle2"/>
    <dgm:cxn modelId="{58E631D8-75B8-4A0C-B0AC-6601C43E2859}" type="presParOf" srcId="{D9FDA1E5-A1E5-4151-9D17-254A4DA806E4}" destId="{67FC2925-CB66-4363-A50E-037147A67C79}" srcOrd="0" destOrd="0" presId="urn:microsoft.com/office/officeart/2005/8/layout/cycle2"/>
    <dgm:cxn modelId="{CD300FC1-B1C6-4115-A123-FAFD762DB5CB}" type="presParOf" srcId="{CE05E295-0DF8-4055-9367-E9CC91B9F081}" destId="{AC648842-7C38-49DF-8B55-AA6156112B7E}" srcOrd="2" destOrd="0" presId="urn:microsoft.com/office/officeart/2005/8/layout/cycle2"/>
    <dgm:cxn modelId="{44CD0B02-6399-4EA9-A08B-3D763B99FA8A}" type="presParOf" srcId="{CE05E295-0DF8-4055-9367-E9CC91B9F081}" destId="{17041187-AB3C-4D59-8DC3-EABBEAC941FC}" srcOrd="3" destOrd="0" presId="urn:microsoft.com/office/officeart/2005/8/layout/cycle2"/>
    <dgm:cxn modelId="{6C8381BA-4AE7-4A6E-BDC9-61F96181E020}" type="presParOf" srcId="{17041187-AB3C-4D59-8DC3-EABBEAC941FC}" destId="{5D445613-CA83-4739-A157-3B4505194432}" srcOrd="0" destOrd="0" presId="urn:microsoft.com/office/officeart/2005/8/layout/cycle2"/>
    <dgm:cxn modelId="{445FCEEA-C636-412D-B7BF-E9B26A7648E9}" type="presParOf" srcId="{CE05E295-0DF8-4055-9367-E9CC91B9F081}" destId="{5A97B897-4039-45D1-A22A-DF2878794829}" srcOrd="4" destOrd="0" presId="urn:microsoft.com/office/officeart/2005/8/layout/cycle2"/>
    <dgm:cxn modelId="{7714D5C1-40EB-489B-B9BC-B3DABFC2ABD6}" type="presParOf" srcId="{CE05E295-0DF8-4055-9367-E9CC91B9F081}" destId="{F3747DA7-37FC-47D8-BDAA-4984DD40A869}" srcOrd="5" destOrd="0" presId="urn:microsoft.com/office/officeart/2005/8/layout/cycle2"/>
    <dgm:cxn modelId="{003BF3DB-F923-4D78-A702-2740457D0B5A}" type="presParOf" srcId="{F3747DA7-37FC-47D8-BDAA-4984DD40A869}" destId="{A681576A-0BD2-4967-BEFD-0BBF855E3B61}" srcOrd="0" destOrd="0" presId="urn:microsoft.com/office/officeart/2005/8/layout/cycle2"/>
    <dgm:cxn modelId="{171FFBB1-D43C-4D52-8365-A0D2A7C13BA3}" type="presParOf" srcId="{CE05E295-0DF8-4055-9367-E9CC91B9F081}" destId="{8744677B-18F6-49FB-A60F-8216AC9FA731}" srcOrd="6" destOrd="0" presId="urn:microsoft.com/office/officeart/2005/8/layout/cycle2"/>
    <dgm:cxn modelId="{07D6DE25-ECC6-43A2-A834-AAFC882FEC78}" type="presParOf" srcId="{CE05E295-0DF8-4055-9367-E9CC91B9F081}" destId="{B83896B1-C37E-4D39-9D88-A53373DE50AB}" srcOrd="7" destOrd="0" presId="urn:microsoft.com/office/officeart/2005/8/layout/cycle2"/>
    <dgm:cxn modelId="{7A87D62C-94C0-458B-9759-365C61D6E041}" type="presParOf" srcId="{B83896B1-C37E-4D39-9D88-A53373DE50AB}" destId="{0164F041-756A-4BCE-AD95-2EE1BA593653}" srcOrd="0" destOrd="0" presId="urn:microsoft.com/office/officeart/2005/8/layout/cycle2"/>
    <dgm:cxn modelId="{E74BCC5C-2DD0-4EC8-9C15-94129D7966EA}" type="presParOf" srcId="{CE05E295-0DF8-4055-9367-E9CC91B9F081}" destId="{6436AD66-2FDF-4E1A-AAF8-481FCA786D26}" srcOrd="8" destOrd="0" presId="urn:microsoft.com/office/officeart/2005/8/layout/cycle2"/>
    <dgm:cxn modelId="{416EEF7D-A85A-492F-A27B-E9A7CD31BD80}" type="presParOf" srcId="{CE05E295-0DF8-4055-9367-E9CC91B9F081}" destId="{AEF89D45-BDEB-488C-BB66-AA7115DA37EA}" srcOrd="9" destOrd="0" presId="urn:microsoft.com/office/officeart/2005/8/layout/cycle2"/>
    <dgm:cxn modelId="{BBA7DFB7-310B-411F-9DF0-8C7D32C1EFBA}" type="presParOf" srcId="{AEF89D45-BDEB-488C-BB66-AA7115DA37EA}" destId="{CFA0EA16-1C21-43C6-8A60-22D162454838}" srcOrd="0" destOrd="0" presId="urn:microsoft.com/office/officeart/2005/8/layout/cycle2"/>
    <dgm:cxn modelId="{D0AD27C0-FCBE-4325-98CE-63B06ECE56F2}" type="presParOf" srcId="{CE05E295-0DF8-4055-9367-E9CC91B9F081}" destId="{1A2F0D85-6B4C-4D8D-AF3F-2A2BFA39F304}" srcOrd="10" destOrd="0" presId="urn:microsoft.com/office/officeart/2005/8/layout/cycle2"/>
    <dgm:cxn modelId="{E52F509D-36E2-482B-8C53-80A6230CBD01}" type="presParOf" srcId="{CE05E295-0DF8-4055-9367-E9CC91B9F081}" destId="{03FB9271-609E-4C01-A364-2B1F29BA3CC9}" srcOrd="11" destOrd="0" presId="urn:microsoft.com/office/officeart/2005/8/layout/cycle2"/>
    <dgm:cxn modelId="{A385BAC9-E2C1-492C-9CA8-A0C57AC074F4}" type="presParOf" srcId="{03FB9271-609E-4C01-A364-2B1F29BA3CC9}" destId="{2216390B-BCE5-4D6C-89F1-D0BC469FDBE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0D57F-CD3E-4634-B061-054834288CDC}">
      <dsp:nvSpPr>
        <dsp:cNvPr id="0" name=""/>
        <dsp:cNvSpPr/>
      </dsp:nvSpPr>
      <dsp:spPr>
        <a:xfrm>
          <a:off x="5001770" y="0"/>
          <a:ext cx="660063" cy="66240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Import</a:t>
          </a:r>
          <a:endParaRPr lang="fr-FR" sz="1100" kern="1200" dirty="0"/>
        </a:p>
      </dsp:txBody>
      <dsp:txXfrm>
        <a:off x="5098434" y="97007"/>
        <a:ext cx="466735" cy="468392"/>
      </dsp:txXfrm>
    </dsp:sp>
    <dsp:sp modelId="{D9FDA1E5-A1E5-4151-9D17-254A4DA806E4}">
      <dsp:nvSpPr>
        <dsp:cNvPr id="0" name=""/>
        <dsp:cNvSpPr/>
      </dsp:nvSpPr>
      <dsp:spPr>
        <a:xfrm rot="8600428">
          <a:off x="4802057" y="487570"/>
          <a:ext cx="214458" cy="316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rot="10800000">
        <a:off x="4860031" y="531605"/>
        <a:ext cx="150121" cy="189721"/>
      </dsp:txXfrm>
    </dsp:sp>
    <dsp:sp modelId="{AC648842-7C38-49DF-8B55-AA6156112B7E}">
      <dsp:nvSpPr>
        <dsp:cNvPr id="0" name=""/>
        <dsp:cNvSpPr/>
      </dsp:nvSpPr>
      <dsp:spPr>
        <a:xfrm>
          <a:off x="3395856" y="629954"/>
          <a:ext cx="1611522" cy="108484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Fabricant</a:t>
          </a:r>
          <a:endParaRPr lang="fr-FR" sz="1300" kern="1200" dirty="0"/>
        </a:p>
      </dsp:txBody>
      <dsp:txXfrm>
        <a:off x="3631858" y="788826"/>
        <a:ext cx="1139518" cy="767100"/>
      </dsp:txXfrm>
    </dsp:sp>
    <dsp:sp modelId="{17041187-AB3C-4D59-8DC3-EABBEAC941FC}">
      <dsp:nvSpPr>
        <dsp:cNvPr id="0" name=""/>
        <dsp:cNvSpPr/>
      </dsp:nvSpPr>
      <dsp:spPr>
        <a:xfrm rot="5400000">
          <a:off x="4132571" y="1683063"/>
          <a:ext cx="138091" cy="316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a:off x="4153285" y="1725591"/>
        <a:ext cx="96664" cy="189721"/>
      </dsp:txXfrm>
    </dsp:sp>
    <dsp:sp modelId="{5A97B897-4039-45D1-A22A-DF2878794829}">
      <dsp:nvSpPr>
        <dsp:cNvPr id="0" name=""/>
        <dsp:cNvSpPr/>
      </dsp:nvSpPr>
      <dsp:spPr>
        <a:xfrm>
          <a:off x="3549015" y="1975347"/>
          <a:ext cx="1305203" cy="120717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Grossiste</a:t>
          </a:r>
          <a:endParaRPr lang="fr-FR" sz="1600" kern="1200" dirty="0"/>
        </a:p>
      </dsp:txBody>
      <dsp:txXfrm>
        <a:off x="3740158" y="2152134"/>
        <a:ext cx="922917" cy="853601"/>
      </dsp:txXfrm>
    </dsp:sp>
    <dsp:sp modelId="{F3747DA7-37FC-47D8-BDAA-4984DD40A869}">
      <dsp:nvSpPr>
        <dsp:cNvPr id="0" name=""/>
        <dsp:cNvSpPr/>
      </dsp:nvSpPr>
      <dsp:spPr>
        <a:xfrm rot="9000000">
          <a:off x="3520588" y="2785564"/>
          <a:ext cx="98594" cy="316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rot="10800000">
        <a:off x="3548185" y="2841411"/>
        <a:ext cx="69016" cy="189721"/>
      </dsp:txXfrm>
    </dsp:sp>
    <dsp:sp modelId="{8744677B-18F6-49FB-A60F-8216AC9FA731}">
      <dsp:nvSpPr>
        <dsp:cNvPr id="0" name=""/>
        <dsp:cNvSpPr/>
      </dsp:nvSpPr>
      <dsp:spPr>
        <a:xfrm>
          <a:off x="2341594" y="2813765"/>
          <a:ext cx="1283813" cy="9368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Détaillan</a:t>
          </a:r>
          <a:r>
            <a:rPr lang="fr-FR" sz="1100" kern="1200" dirty="0" smtClean="0"/>
            <a:t>t</a:t>
          </a:r>
          <a:endParaRPr lang="fr-FR" sz="1100" kern="1200" dirty="0"/>
        </a:p>
      </dsp:txBody>
      <dsp:txXfrm>
        <a:off x="2529604" y="2950971"/>
        <a:ext cx="907793" cy="662486"/>
      </dsp:txXfrm>
    </dsp:sp>
    <dsp:sp modelId="{B83896B1-C37E-4D39-9D88-A53373DE50AB}">
      <dsp:nvSpPr>
        <dsp:cNvPr id="0" name=""/>
        <dsp:cNvSpPr/>
      </dsp:nvSpPr>
      <dsp:spPr>
        <a:xfrm rot="12619731">
          <a:off x="2225091" y="2738834"/>
          <a:ext cx="199687" cy="316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rot="10800000">
        <a:off x="2280898" y="2817200"/>
        <a:ext cx="139781" cy="189721"/>
      </dsp:txXfrm>
    </dsp:sp>
    <dsp:sp modelId="{6436AD66-2FDF-4E1A-AAF8-481FCA786D26}">
      <dsp:nvSpPr>
        <dsp:cNvPr id="0" name=""/>
        <dsp:cNvSpPr/>
      </dsp:nvSpPr>
      <dsp:spPr>
        <a:xfrm>
          <a:off x="811320" y="1820198"/>
          <a:ext cx="1477798" cy="124701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Consommateur</a:t>
          </a:r>
          <a:endParaRPr lang="fr-FR" sz="1100" kern="1200" dirty="0"/>
        </a:p>
      </dsp:txBody>
      <dsp:txXfrm>
        <a:off x="1027739" y="2002819"/>
        <a:ext cx="1044960" cy="881770"/>
      </dsp:txXfrm>
    </dsp:sp>
    <dsp:sp modelId="{AEF89D45-BDEB-488C-BB66-AA7115DA37EA}">
      <dsp:nvSpPr>
        <dsp:cNvPr id="0" name=""/>
        <dsp:cNvSpPr/>
      </dsp:nvSpPr>
      <dsp:spPr>
        <a:xfrm rot="8561756" flipH="1" flipV="1">
          <a:off x="1456536" y="1628816"/>
          <a:ext cx="298464" cy="1547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r-FR" sz="600" kern="1200"/>
        </a:p>
      </dsp:txBody>
      <dsp:txXfrm rot="10800000">
        <a:off x="1461286" y="1673847"/>
        <a:ext cx="252026" cy="92876"/>
      </dsp:txXfrm>
    </dsp:sp>
    <dsp:sp modelId="{1A2F0D85-6B4C-4D8D-AF3F-2A2BFA39F304}">
      <dsp:nvSpPr>
        <dsp:cNvPr id="0" name=""/>
        <dsp:cNvSpPr/>
      </dsp:nvSpPr>
      <dsp:spPr>
        <a:xfrm>
          <a:off x="1151409" y="294916"/>
          <a:ext cx="1247012" cy="124701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Agence</a:t>
          </a:r>
          <a:br>
            <a:rPr lang="fr-FR" sz="1800" kern="1200" dirty="0" smtClean="0"/>
          </a:br>
          <a:r>
            <a:rPr lang="fr-FR" sz="1800" kern="1200" dirty="0" smtClean="0"/>
            <a:t>carbone</a:t>
          </a:r>
          <a:endParaRPr lang="fr-FR" sz="1800" kern="1200" dirty="0"/>
        </a:p>
      </dsp:txBody>
      <dsp:txXfrm>
        <a:off x="1334030" y="477537"/>
        <a:ext cx="881770" cy="881770"/>
      </dsp:txXfrm>
    </dsp:sp>
    <dsp:sp modelId="{03FB9271-609E-4C01-A364-2B1F29BA3CC9}">
      <dsp:nvSpPr>
        <dsp:cNvPr id="0" name=""/>
        <dsp:cNvSpPr/>
      </dsp:nvSpPr>
      <dsp:spPr>
        <a:xfrm rot="12896467" flipH="1" flipV="1">
          <a:off x="2738340" y="813483"/>
          <a:ext cx="318801" cy="262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rot="-10800000">
        <a:off x="2745443" y="843452"/>
        <a:ext cx="239996" cy="15761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fr-FR"/>
          </a:p>
        </p:txBody>
      </p:sp>
      <p:sp>
        <p:nvSpPr>
          <p:cNvPr id="3" name="Espace réservé de la date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E6F6A7AC-C95C-47C1-B9AC-D398F6B380B2}" type="datetimeFigureOut">
              <a:rPr lang="fr-FR" smtClean="0"/>
              <a:t>06/12/2022</a:t>
            </a:fld>
            <a:endParaRPr lang="fr-FR"/>
          </a:p>
        </p:txBody>
      </p:sp>
      <p:sp>
        <p:nvSpPr>
          <p:cNvPr id="4" name="Espace réservé de l'image des diapositives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fr-FR"/>
          </a:p>
        </p:txBody>
      </p:sp>
      <p:sp>
        <p:nvSpPr>
          <p:cNvPr id="5" name="Espace réservé des commentaires 4"/>
          <p:cNvSpPr>
            <a:spLocks noGrp="1"/>
          </p:cNvSpPr>
          <p:nvPr>
            <p:ph type="body" sz="quarter" idx="3"/>
          </p:nvPr>
        </p:nvSpPr>
        <p:spPr>
          <a:xfrm>
            <a:off x="687705" y="4750594"/>
            <a:ext cx="5501640" cy="4500563"/>
          </a:xfrm>
          <a:prstGeom prst="rect">
            <a:avLst/>
          </a:prstGeom>
        </p:spPr>
        <p:txBody>
          <a:bodyPr vert="horz" lIns="96442" tIns="48221" rIns="96442" bIns="4822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E9D43E69-CB37-43F6-8482-A0FA1D7899FE}" type="slidenum">
              <a:rPr lang="fr-FR" smtClean="0"/>
              <a:t>‹N°›</a:t>
            </a:fld>
            <a:endParaRPr lang="fr-FR"/>
          </a:p>
        </p:txBody>
      </p:sp>
    </p:spTree>
    <p:extLst>
      <p:ext uri="{BB962C8B-B14F-4D97-AF65-F5344CB8AC3E}">
        <p14:creationId xmlns:p14="http://schemas.microsoft.com/office/powerpoint/2010/main" val="102484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gencecarbone.fr/sources-etud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un diaporama d’initiation</a:t>
            </a:r>
            <a:r>
              <a:rPr lang="fr-FR" baseline="0" dirty="0" smtClean="0"/>
              <a:t> où volontairement on ne répond pas aux questions techniques…</a:t>
            </a:r>
            <a:endParaRPr lang="fr-FR" dirty="0"/>
          </a:p>
        </p:txBody>
      </p:sp>
      <p:sp>
        <p:nvSpPr>
          <p:cNvPr id="4" name="Espace réservé du numéro de diapositive 3"/>
          <p:cNvSpPr>
            <a:spLocks noGrp="1"/>
          </p:cNvSpPr>
          <p:nvPr>
            <p:ph type="sldNum" sz="quarter" idx="10"/>
          </p:nvPr>
        </p:nvSpPr>
        <p:spPr/>
        <p:txBody>
          <a:bodyPr/>
          <a:lstStyle/>
          <a:p>
            <a:fld id="{E9D43E69-CB37-43F6-8482-A0FA1D7899FE}" type="slidenum">
              <a:rPr lang="fr-FR" smtClean="0"/>
              <a:t>1</a:t>
            </a:fld>
            <a:endParaRPr lang="fr-FR"/>
          </a:p>
        </p:txBody>
      </p:sp>
    </p:spTree>
    <p:extLst>
      <p:ext uri="{BB962C8B-B14F-4D97-AF65-F5344CB8AC3E}">
        <p14:creationId xmlns:p14="http://schemas.microsoft.com/office/powerpoint/2010/main" val="4180148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a:t>La plupart des femmes donnent moins de valeur à l'argent en plaçant le bonheur ailleurs que dans l'accumulation, en étant habituées à intégrer beaucoup de paramètres dans leurs choix. Le féminin est protecteur, doué d'empathie, tourné vers la vie et donc le soin. Beaucoup de femmes se sentent donc très concernées et volontaires pour réduire les émissions de gaz à effet de serre et pour diffuser les comportements de sobriété. Heureusement beaucoup d'hommes sont aussi écoféministes, c'est à dire qu'ils comprennent que la prise de pouvoir masculine depuis 5000 ans sur la nature et sur la femme conduit l'humanité au chaos.</a:t>
            </a:r>
            <a:endParaRPr lang="fr-FR" dirty="0"/>
          </a:p>
        </p:txBody>
      </p:sp>
      <p:sp>
        <p:nvSpPr>
          <p:cNvPr id="4" name="Espace réservé du numéro de diapositive 3"/>
          <p:cNvSpPr>
            <a:spLocks noGrp="1"/>
          </p:cNvSpPr>
          <p:nvPr>
            <p:ph type="sldNum" sz="quarter" idx="10"/>
          </p:nvPr>
        </p:nvSpPr>
        <p:spPr/>
        <p:txBody>
          <a:bodyPr/>
          <a:lstStyle/>
          <a:p>
            <a:fld id="{E9D43E69-CB37-43F6-8482-A0FA1D7899FE}" type="slidenum">
              <a:rPr lang="fr-FR" smtClean="0"/>
              <a:t>11</a:t>
            </a:fld>
            <a:endParaRPr lang="fr-FR"/>
          </a:p>
        </p:txBody>
      </p:sp>
    </p:spTree>
    <p:extLst>
      <p:ext uri="{BB962C8B-B14F-4D97-AF65-F5344CB8AC3E}">
        <p14:creationId xmlns:p14="http://schemas.microsoft.com/office/powerpoint/2010/main" val="3389824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a:t>Globalement la croissance de nos cinq sens : ouïe, vue, odorat, toucher et saveurs ! Donc augmenter nos budgets musicaux, muséaux, de lecture, de parfums et forêts, de restaurants, cuisine et boissons de qualité. Saluons le projet de ciné écologique de </a:t>
            </a:r>
            <a:r>
              <a:rPr lang="fr-FR" sz="1300" dirty="0" err="1"/>
              <a:t>Utopia</a:t>
            </a:r>
            <a:r>
              <a:rPr lang="fr-FR" sz="1300" dirty="0"/>
              <a:t> présenté dans http://www.postcroissance.eu/  </a:t>
            </a:r>
            <a:r>
              <a:rPr lang="fr-FR" sz="1300" dirty="0" smtClean="0"/>
              <a:t>La décroissance qui anime les débats aujourd’hui vise à stopper les Grands Projets Inutiles</a:t>
            </a:r>
            <a:r>
              <a:rPr lang="fr-FR" sz="1300" baseline="0" dirty="0" smtClean="0"/>
              <a:t> (centres commerciaux, </a:t>
            </a:r>
            <a:r>
              <a:rPr lang="fr-FR" sz="1300" baseline="0" dirty="0" err="1" smtClean="0"/>
              <a:t>entrepots</a:t>
            </a:r>
            <a:r>
              <a:rPr lang="fr-FR" sz="1300" baseline="0" dirty="0" smtClean="0"/>
              <a:t> </a:t>
            </a:r>
            <a:r>
              <a:rPr lang="fr-FR" sz="1300" baseline="0" dirty="0" err="1" smtClean="0"/>
              <a:t>amazon</a:t>
            </a:r>
            <a:r>
              <a:rPr lang="fr-FR" sz="1300" baseline="0" dirty="0" smtClean="0"/>
              <a:t>, ports pour soja, stations de ski d’altitude) dont la justification était d’augmenter le PIB.</a:t>
            </a:r>
            <a:endParaRPr lang="fr-FR" dirty="0"/>
          </a:p>
        </p:txBody>
      </p:sp>
      <p:sp>
        <p:nvSpPr>
          <p:cNvPr id="4" name="Espace réservé du numéro de diapositive 3"/>
          <p:cNvSpPr>
            <a:spLocks noGrp="1"/>
          </p:cNvSpPr>
          <p:nvPr>
            <p:ph type="sldNum" sz="quarter" idx="10"/>
          </p:nvPr>
        </p:nvSpPr>
        <p:spPr/>
        <p:txBody>
          <a:bodyPr/>
          <a:lstStyle/>
          <a:p>
            <a:fld id="{E9D43E69-CB37-43F6-8482-A0FA1D7899FE}" type="slidenum">
              <a:rPr lang="fr-FR" smtClean="0"/>
              <a:t>12</a:t>
            </a:fld>
            <a:endParaRPr lang="fr-FR"/>
          </a:p>
        </p:txBody>
      </p:sp>
    </p:spTree>
    <p:extLst>
      <p:ext uri="{BB962C8B-B14F-4D97-AF65-F5344CB8AC3E}">
        <p14:creationId xmlns:p14="http://schemas.microsoft.com/office/powerpoint/2010/main" val="1596854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L’étude de Will Steffen et al. est la plus clairvoyante</a:t>
            </a:r>
            <a:r>
              <a:rPr lang="fr-FR" baseline="0" dirty="0" smtClean="0"/>
              <a:t> sur ce qui va arriver si nous ne prenons pas le virage à temps, à télécharger </a:t>
            </a:r>
            <a:r>
              <a:rPr lang="fr-FR" baseline="0" smtClean="0"/>
              <a:t>sur </a:t>
            </a:r>
            <a:r>
              <a:rPr lang="fr-FR" smtClean="0">
                <a:hlinkClick r:id="rId3"/>
              </a:rPr>
              <a:t>Ressources &amp; études (agencecarbone.fr)</a:t>
            </a:r>
            <a:r>
              <a:rPr lang="fr-FR" dirty="0" smtClean="0"/>
              <a:t/>
            </a:r>
            <a:br>
              <a:rPr lang="fr-FR" dirty="0" smtClean="0"/>
            </a:br>
            <a:r>
              <a:rPr lang="fr-FR" dirty="0" smtClean="0"/>
              <a:t>Si on vous dit le point C : c’est bien aussi, mais regardons bien il est sur la courbe rouge de l’instabilité.</a:t>
            </a:r>
            <a:endParaRPr lang="fr-FR" dirty="0"/>
          </a:p>
        </p:txBody>
      </p:sp>
      <p:sp>
        <p:nvSpPr>
          <p:cNvPr id="4" name="Espace réservé du numéro de diapositive 3"/>
          <p:cNvSpPr>
            <a:spLocks noGrp="1"/>
          </p:cNvSpPr>
          <p:nvPr>
            <p:ph type="sldNum" sz="quarter" idx="10"/>
          </p:nvPr>
        </p:nvSpPr>
        <p:spPr/>
        <p:txBody>
          <a:bodyPr/>
          <a:lstStyle/>
          <a:p>
            <a:fld id="{E9D43E69-CB37-43F6-8482-A0FA1D7899FE}" type="slidenum">
              <a:rPr lang="fr-FR" smtClean="0"/>
              <a:t>13</a:t>
            </a:fld>
            <a:endParaRPr lang="fr-FR"/>
          </a:p>
        </p:txBody>
      </p:sp>
    </p:spTree>
    <p:extLst>
      <p:ext uri="{BB962C8B-B14F-4D97-AF65-F5344CB8AC3E}">
        <p14:creationId xmlns:p14="http://schemas.microsoft.com/office/powerpoint/2010/main" val="243340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 ’objectif</a:t>
            </a:r>
            <a:r>
              <a:rPr lang="fr-FR" baseline="0" dirty="0" smtClean="0"/>
              <a:t> à 1,5°C (de plus que 1870) est défini comme le point de non-retour avant une instabilité atmosphérique qui rendrait inhabitable un quart des territoires habités du monde, des Philippines aux Caraïbes en passant par la ceinture équatoriale de l’Afrique, inhabitable donc vouée à la migration et à la barbarie dans une zone encore plus large. Les Gt sont des milliards de tonnes de CO2 (n’incluant pas méthane et protoxyde d’azote, ce qui ferait 53 et non 42 Gt pour le monde en 2019, on parle alors de Gt CO2 </a:t>
            </a:r>
            <a:r>
              <a:rPr lang="fr-FR" baseline="0" dirty="0" err="1" smtClean="0"/>
              <a:t>éq</a:t>
            </a:r>
            <a:r>
              <a:rPr lang="fr-FR" baseline="0" dirty="0" smtClean="0"/>
              <a:t>.), la France est responsable de 0,75 Gt CO2 </a:t>
            </a:r>
            <a:r>
              <a:rPr lang="fr-FR" baseline="0" dirty="0" err="1" smtClean="0"/>
              <a:t>éq</a:t>
            </a:r>
            <a:r>
              <a:rPr lang="fr-FR" baseline="0" dirty="0" smtClean="0"/>
              <a:t>./an. Si certains opposent le plafond à 2°C, le raisonnement est le même avec 600Gt de plus. SDES est la statistique française, nouveau nom de l’INSEE. Lorsque nous serons à +1,5°C en 2050 (ou plus vite) nous serons entre 460 et 540ppm de CO2 dans l’atmosphère (300 pendant 100 000 ans</a:t>
            </a:r>
            <a:r>
              <a:rPr lang="fr-FR" baseline="0" smtClean="0"/>
              <a:t>, 420 </a:t>
            </a:r>
            <a:r>
              <a:rPr lang="fr-FR" baseline="0" dirty="0" smtClean="0"/>
              <a:t>aujourd’hui) : les études de la Nasa sur atmosphère confinée montrent qu’à 550ppm nous perdons 15% de nos capacités mentales, mémoire, rapidité de réaction etc…</a:t>
            </a:r>
            <a:endParaRPr lang="fr-FR" dirty="0"/>
          </a:p>
        </p:txBody>
      </p:sp>
      <p:sp>
        <p:nvSpPr>
          <p:cNvPr id="4" name="Espace réservé du numéro de diapositive 3"/>
          <p:cNvSpPr>
            <a:spLocks noGrp="1"/>
          </p:cNvSpPr>
          <p:nvPr>
            <p:ph type="sldNum" sz="quarter" idx="10"/>
          </p:nvPr>
        </p:nvSpPr>
        <p:spPr/>
        <p:txBody>
          <a:bodyPr/>
          <a:lstStyle/>
          <a:p>
            <a:fld id="{E9D43E69-CB37-43F6-8482-A0FA1D7899FE}" type="slidenum">
              <a:rPr lang="fr-FR" smtClean="0"/>
              <a:t>2</a:t>
            </a:fld>
            <a:endParaRPr lang="fr-FR"/>
          </a:p>
        </p:txBody>
      </p:sp>
    </p:spTree>
    <p:extLst>
      <p:ext uri="{BB962C8B-B14F-4D97-AF65-F5344CB8AC3E}">
        <p14:creationId xmlns:p14="http://schemas.microsoft.com/office/powerpoint/2010/main" val="12572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Ici on est obligé d’un peu de texte, responsabiliser les particuliers avec une autorisation annuelle décroissante, c’est surtout</a:t>
            </a:r>
            <a:r>
              <a:rPr lang="fr-FR" baseline="0" dirty="0" smtClean="0"/>
              <a:t> contraindre les entreprises et services à offrir ce qu’on en attend, on passe de l’encouragement au résultat ferme. L’entreprise a l’obligation d’imputer à ses clients tous les kilos de carbone qui lui sont nécessaires de la part de ses fournisseurs. En cas de triche, l’entreprise tombe en faillite carbone (impossibilité de se fournir).</a:t>
            </a:r>
            <a:endParaRPr lang="fr-FR" dirty="0"/>
          </a:p>
        </p:txBody>
      </p:sp>
      <p:sp>
        <p:nvSpPr>
          <p:cNvPr id="4" name="Espace réservé du numéro de diapositive 3"/>
          <p:cNvSpPr>
            <a:spLocks noGrp="1"/>
          </p:cNvSpPr>
          <p:nvPr>
            <p:ph type="sldNum" sz="quarter" idx="10"/>
          </p:nvPr>
        </p:nvSpPr>
        <p:spPr/>
        <p:txBody>
          <a:bodyPr/>
          <a:lstStyle/>
          <a:p>
            <a:fld id="{E9D43E69-CB37-43F6-8482-A0FA1D7899FE}" type="slidenum">
              <a:rPr lang="fr-FR" smtClean="0"/>
              <a:t>3</a:t>
            </a:fld>
            <a:endParaRPr lang="fr-FR"/>
          </a:p>
        </p:txBody>
      </p:sp>
    </p:spTree>
    <p:extLst>
      <p:ext uri="{BB962C8B-B14F-4D97-AF65-F5344CB8AC3E}">
        <p14:creationId xmlns:p14="http://schemas.microsoft.com/office/powerpoint/2010/main" val="69298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Toutes les cartes bancaires</a:t>
            </a:r>
            <a:r>
              <a:rPr lang="fr-FR" baseline="0" dirty="0" smtClean="0"/>
              <a:t> sont mises à contribution pour le transport des points carbone, chaque compte individuel ou familial est débité des points de ce que j’ai acheté, ces points dont le commerçant a besoin pour se fournir en produits et services. C’est le commerçant qui me demande ma carte (ceux qui paient en espèces ont une sorte de carte vitale).</a:t>
            </a:r>
            <a:endParaRPr lang="fr-FR" dirty="0"/>
          </a:p>
        </p:txBody>
      </p:sp>
      <p:sp>
        <p:nvSpPr>
          <p:cNvPr id="4" name="Espace réservé du numéro de diapositive 3"/>
          <p:cNvSpPr>
            <a:spLocks noGrp="1"/>
          </p:cNvSpPr>
          <p:nvPr>
            <p:ph type="sldNum" sz="quarter" idx="10"/>
          </p:nvPr>
        </p:nvSpPr>
        <p:spPr/>
        <p:txBody>
          <a:bodyPr/>
          <a:lstStyle/>
          <a:p>
            <a:fld id="{E9D43E69-CB37-43F6-8482-A0FA1D7899FE}" type="slidenum">
              <a:rPr lang="fr-FR" smtClean="0"/>
              <a:t>4</a:t>
            </a:fld>
            <a:endParaRPr lang="fr-FR"/>
          </a:p>
        </p:txBody>
      </p:sp>
    </p:spTree>
    <p:extLst>
      <p:ext uri="{BB962C8B-B14F-4D97-AF65-F5344CB8AC3E}">
        <p14:creationId xmlns:p14="http://schemas.microsoft.com/office/powerpoint/2010/main" val="69991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Grâce aux</a:t>
            </a:r>
            <a:r>
              <a:rPr lang="fr-FR" baseline="0" dirty="0" smtClean="0"/>
              <a:t> bases de données de l’ADEME (respectivement Inies pour le bâtiment, Agribalyse pour l’alimentation et l’agriculture et www.basecarbone.fr pour tout le reste), tout est affichable rapidement, et perfectible. Ici une vue de Karbon qui permet déjà de scanner les </a:t>
            </a:r>
            <a:r>
              <a:rPr lang="fr-FR" baseline="0" dirty="0" err="1" smtClean="0"/>
              <a:t>codbars</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E9D43E69-CB37-43F6-8482-A0FA1D7899FE}" type="slidenum">
              <a:rPr lang="fr-FR" smtClean="0"/>
              <a:t>5</a:t>
            </a:fld>
            <a:endParaRPr lang="fr-FR"/>
          </a:p>
        </p:txBody>
      </p:sp>
    </p:spTree>
    <p:extLst>
      <p:ext uri="{BB962C8B-B14F-4D97-AF65-F5344CB8AC3E}">
        <p14:creationId xmlns:p14="http://schemas.microsoft.com/office/powerpoint/2010/main" val="2332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compte carbone individuel</a:t>
            </a:r>
            <a:r>
              <a:rPr lang="fr-FR" baseline="0" dirty="0" smtClean="0"/>
              <a:t> et familial donnera en permanence le point d’évolution par catégories de dépenses et permettra de faire un budget, une simulation des années suivantes pour voir quand faire un voyage ou un investissement. Ici une vue de Greenly qui préfigure un peu le dispositif comme le fait aussi HelloCarbo.</a:t>
            </a:r>
            <a:endParaRPr lang="fr-FR" dirty="0"/>
          </a:p>
        </p:txBody>
      </p:sp>
      <p:sp>
        <p:nvSpPr>
          <p:cNvPr id="4" name="Espace réservé du numéro de diapositive 3"/>
          <p:cNvSpPr>
            <a:spLocks noGrp="1"/>
          </p:cNvSpPr>
          <p:nvPr>
            <p:ph type="sldNum" sz="quarter" idx="10"/>
          </p:nvPr>
        </p:nvSpPr>
        <p:spPr/>
        <p:txBody>
          <a:bodyPr/>
          <a:lstStyle/>
          <a:p>
            <a:fld id="{E9D43E69-CB37-43F6-8482-A0FA1D7899FE}" type="slidenum">
              <a:rPr lang="fr-FR" smtClean="0"/>
              <a:t>6</a:t>
            </a:fld>
            <a:endParaRPr lang="fr-FR"/>
          </a:p>
        </p:txBody>
      </p:sp>
    </p:spTree>
    <p:extLst>
      <p:ext uri="{BB962C8B-B14F-4D97-AF65-F5344CB8AC3E}">
        <p14:creationId xmlns:p14="http://schemas.microsoft.com/office/powerpoint/2010/main" val="151131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L’élément clé du compte carbone est son effet</a:t>
            </a:r>
            <a:r>
              <a:rPr lang="fr-FR" baseline="0" dirty="0" smtClean="0"/>
              <a:t> sur les entreprises et services qui seront de plus en plus concurrencées par des concurrents plus performants, ils ne vendent plus seulement du prix et qualité, mais aussi du bas-carbone, et c’est visible dans toutes les transactions. De nouveaux métiers apparaissent pour conseiller et contrôler les entreprises.</a:t>
            </a:r>
            <a:endParaRPr lang="fr-FR" dirty="0"/>
          </a:p>
        </p:txBody>
      </p:sp>
      <p:sp>
        <p:nvSpPr>
          <p:cNvPr id="4" name="Espace réservé du numéro de diapositive 3"/>
          <p:cNvSpPr>
            <a:spLocks noGrp="1"/>
          </p:cNvSpPr>
          <p:nvPr>
            <p:ph type="sldNum" sz="quarter" idx="10"/>
          </p:nvPr>
        </p:nvSpPr>
        <p:spPr/>
        <p:txBody>
          <a:bodyPr/>
          <a:lstStyle/>
          <a:p>
            <a:fld id="{E9D43E69-CB37-43F6-8482-A0FA1D7899FE}" type="slidenum">
              <a:rPr lang="fr-FR" smtClean="0"/>
              <a:t>7</a:t>
            </a:fld>
            <a:endParaRPr lang="fr-FR"/>
          </a:p>
        </p:txBody>
      </p:sp>
    </p:spTree>
    <p:extLst>
      <p:ext uri="{BB962C8B-B14F-4D97-AF65-F5344CB8AC3E}">
        <p14:creationId xmlns:p14="http://schemas.microsoft.com/office/powerpoint/2010/main" val="4247046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boutique de jouets répercute</a:t>
            </a:r>
            <a:r>
              <a:rPr lang="fr-FR" baseline="0" dirty="0" smtClean="0"/>
              <a:t> à ses clients les contenus carbone de ses fournisseurs en majorant de son chauffage et électricité (+2% par exemple) c’est géré directement par le logiciel de caisse. Pour l’import, la nomenclature douanière permet de qualifier les données carbone, c’est harmonisé au niveau européen. Ce mécanisme permet de passer de la valeur moyenne de 1</a:t>
            </a:r>
            <a:r>
              <a:rPr lang="fr-FR" baseline="30000" dirty="0" smtClean="0"/>
              <a:t>ère</a:t>
            </a:r>
            <a:r>
              <a:rPr lang="fr-FR" baseline="0" dirty="0" smtClean="0"/>
              <a:t> année (selon indications ADEME) à la réalité des contenus carbone, poussant les entreprises à réduire leurs contenus carbone réels pour que leur bilan carbone leur permettent des imputations plus faibles à leurs clients.</a:t>
            </a:r>
            <a:endParaRPr lang="fr-FR" dirty="0"/>
          </a:p>
        </p:txBody>
      </p:sp>
      <p:sp>
        <p:nvSpPr>
          <p:cNvPr id="4" name="Espace réservé du numéro de diapositive 3"/>
          <p:cNvSpPr>
            <a:spLocks noGrp="1"/>
          </p:cNvSpPr>
          <p:nvPr>
            <p:ph type="sldNum" sz="quarter" idx="10"/>
          </p:nvPr>
        </p:nvSpPr>
        <p:spPr/>
        <p:txBody>
          <a:bodyPr/>
          <a:lstStyle/>
          <a:p>
            <a:fld id="{E9D43E69-CB37-43F6-8482-A0FA1D7899FE}" type="slidenum">
              <a:rPr lang="fr-FR" smtClean="0"/>
              <a:t>8</a:t>
            </a:fld>
            <a:endParaRPr lang="fr-FR"/>
          </a:p>
        </p:txBody>
      </p:sp>
    </p:spTree>
    <p:extLst>
      <p:ext uri="{BB962C8B-B14F-4D97-AF65-F5344CB8AC3E}">
        <p14:creationId xmlns:p14="http://schemas.microsoft.com/office/powerpoint/2010/main" val="3085471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points carbone sont échangeables pour éviter que le système soit </a:t>
            </a:r>
            <a:r>
              <a:rPr lang="fr-FR" dirty="0" err="1" smtClean="0"/>
              <a:t>anti-constitutionnel</a:t>
            </a:r>
            <a:r>
              <a:rPr lang="fr-FR" baseline="0" dirty="0" smtClean="0"/>
              <a:t> (sans cela, on pourrait se trouver en interdiction d’achat par manque de points). C’est donc au niveau régional (bourses carbone régionales) que sont collectées les offres d’excédents des plus sobres et modestes et les demandes de surplus des riches, définissant le cours mensuel du point carbone. Sur le commentaire de ceux qui craignent que les riches se gavent de surplus, il faut répondre qu’on saura limiter ces surplus (réservés aux besoins vitaux par exemple) et qu’ils devraient être réduits d’année en année.</a:t>
            </a:r>
            <a:endParaRPr lang="fr-FR" dirty="0"/>
          </a:p>
        </p:txBody>
      </p:sp>
      <p:sp>
        <p:nvSpPr>
          <p:cNvPr id="4" name="Espace réservé du numéro de diapositive 3"/>
          <p:cNvSpPr>
            <a:spLocks noGrp="1"/>
          </p:cNvSpPr>
          <p:nvPr>
            <p:ph type="sldNum" sz="quarter" idx="10"/>
          </p:nvPr>
        </p:nvSpPr>
        <p:spPr/>
        <p:txBody>
          <a:bodyPr/>
          <a:lstStyle/>
          <a:p>
            <a:fld id="{E9D43E69-CB37-43F6-8482-A0FA1D7899FE}" type="slidenum">
              <a:rPr lang="fr-FR" smtClean="0"/>
              <a:t>9</a:t>
            </a:fld>
            <a:endParaRPr lang="fr-FR"/>
          </a:p>
        </p:txBody>
      </p:sp>
    </p:spTree>
    <p:extLst>
      <p:ext uri="{BB962C8B-B14F-4D97-AF65-F5344CB8AC3E}">
        <p14:creationId xmlns:p14="http://schemas.microsoft.com/office/powerpoint/2010/main" val="367027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5" name="Date Placeholder 14"/>
          <p:cNvSpPr>
            <a:spLocks noGrp="1"/>
          </p:cNvSpPr>
          <p:nvPr>
            <p:ph type="dt" sz="half" idx="10"/>
          </p:nvPr>
        </p:nvSpPr>
        <p:spPr/>
        <p:txBody>
          <a:bodyPr/>
          <a:lstStyle/>
          <a:p>
            <a:fld id="{2E18BF28-740B-43CA-BB25-AAAFA250E6EA}" type="datetime1">
              <a:rPr lang="fr-FR" smtClean="0"/>
              <a:t>06/12/2022</a:t>
            </a:fld>
            <a:endParaRPr lang="fr-FR"/>
          </a:p>
        </p:txBody>
      </p:sp>
      <p:sp>
        <p:nvSpPr>
          <p:cNvPr id="16" name="Slide Number Placeholder 15"/>
          <p:cNvSpPr>
            <a:spLocks noGrp="1"/>
          </p:cNvSpPr>
          <p:nvPr>
            <p:ph type="sldNum" sz="quarter" idx="11"/>
          </p:nvPr>
        </p:nvSpPr>
        <p:spPr/>
        <p:txBody>
          <a:bodyPr/>
          <a:lstStyle/>
          <a:p>
            <a:fld id="{917EFD66-1645-41EB-B541-BEF1755D8CA3}" type="slidenum">
              <a:rPr lang="fr-FR" smtClean="0"/>
              <a:t>‹N°›</a:t>
            </a:fld>
            <a:endParaRPr lang="fr-FR"/>
          </a:p>
        </p:txBody>
      </p:sp>
      <p:sp>
        <p:nvSpPr>
          <p:cNvPr id="17" name="Footer Placeholder 16"/>
          <p:cNvSpPr>
            <a:spLocks noGrp="1"/>
          </p:cNvSpPr>
          <p:nvPr>
            <p:ph type="ftr" sz="quarter" idx="12"/>
          </p:nvPr>
        </p:nvSpPr>
        <p:spPr/>
        <p:txBody>
          <a:bodyPr/>
          <a:lstStyle/>
          <a:p>
            <a:r>
              <a:rPr lang="fr-FR" smtClean="0"/>
              <a:t>www.comptecarbone.org </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F2124BB-15E2-40F1-83CD-D3D1421A4EF1}" type="datetime1">
              <a:rPr lang="fr-FR" smtClean="0"/>
              <a:t>06/12/2022</a:t>
            </a:fld>
            <a:endParaRPr lang="fr-FR"/>
          </a:p>
        </p:txBody>
      </p:sp>
      <p:sp>
        <p:nvSpPr>
          <p:cNvPr id="5" name="Footer Placeholder 4"/>
          <p:cNvSpPr>
            <a:spLocks noGrp="1"/>
          </p:cNvSpPr>
          <p:nvPr>
            <p:ph type="ftr" sz="quarter" idx="11"/>
          </p:nvPr>
        </p:nvSpPr>
        <p:spPr/>
        <p:txBody>
          <a:bodyPr/>
          <a:lstStyle/>
          <a:p>
            <a:r>
              <a:rPr lang="fr-FR" smtClean="0"/>
              <a:t>www.comptecarbone.org </a:t>
            </a:r>
            <a:endParaRPr lang="fr-FR"/>
          </a:p>
        </p:txBody>
      </p:sp>
      <p:sp>
        <p:nvSpPr>
          <p:cNvPr id="6" name="Slide Number Placeholder 5"/>
          <p:cNvSpPr>
            <a:spLocks noGrp="1"/>
          </p:cNvSpPr>
          <p:nvPr>
            <p:ph type="sldNum" sz="quarter" idx="12"/>
          </p:nvPr>
        </p:nvSpPr>
        <p:spPr/>
        <p:txBody>
          <a:bodyPr/>
          <a:lstStyle/>
          <a:p>
            <a:fld id="{917EFD66-1645-41EB-B541-BEF1755D8CA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7A8555-A98F-438C-B037-2A6809741214}" type="datetime1">
              <a:rPr lang="fr-FR" smtClean="0"/>
              <a:t>06/12/2022</a:t>
            </a:fld>
            <a:endParaRPr lang="fr-FR"/>
          </a:p>
        </p:txBody>
      </p:sp>
      <p:sp>
        <p:nvSpPr>
          <p:cNvPr id="5" name="Footer Placeholder 4"/>
          <p:cNvSpPr>
            <a:spLocks noGrp="1"/>
          </p:cNvSpPr>
          <p:nvPr>
            <p:ph type="ftr" sz="quarter" idx="11"/>
          </p:nvPr>
        </p:nvSpPr>
        <p:spPr/>
        <p:txBody>
          <a:bodyPr/>
          <a:lstStyle/>
          <a:p>
            <a:r>
              <a:rPr lang="fr-FR" smtClean="0"/>
              <a:t>www.comptecarbone.org </a:t>
            </a:r>
            <a:endParaRPr lang="fr-FR"/>
          </a:p>
        </p:txBody>
      </p:sp>
      <p:sp>
        <p:nvSpPr>
          <p:cNvPr id="6" name="Slide Number Placeholder 5"/>
          <p:cNvSpPr>
            <a:spLocks noGrp="1"/>
          </p:cNvSpPr>
          <p:nvPr>
            <p:ph type="sldNum" sz="quarter" idx="12"/>
          </p:nvPr>
        </p:nvSpPr>
        <p:spPr/>
        <p:txBody>
          <a:bodyPr/>
          <a:lstStyle/>
          <a:p>
            <a:fld id="{917EFD66-1645-41EB-B541-BEF1755D8CA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14" name="Date Placeholder 13"/>
          <p:cNvSpPr>
            <a:spLocks noGrp="1"/>
          </p:cNvSpPr>
          <p:nvPr>
            <p:ph type="dt" sz="half" idx="10"/>
          </p:nvPr>
        </p:nvSpPr>
        <p:spPr/>
        <p:txBody>
          <a:bodyPr/>
          <a:lstStyle/>
          <a:p>
            <a:fld id="{4B6ED4CA-5FD8-4F4D-949E-C94FC4875050}" type="datetime1">
              <a:rPr lang="fr-FR" smtClean="0"/>
              <a:t>06/12/2022</a:t>
            </a:fld>
            <a:endParaRPr lang="fr-FR"/>
          </a:p>
        </p:txBody>
      </p:sp>
      <p:sp>
        <p:nvSpPr>
          <p:cNvPr id="15" name="Slide Number Placeholder 14"/>
          <p:cNvSpPr>
            <a:spLocks noGrp="1"/>
          </p:cNvSpPr>
          <p:nvPr>
            <p:ph type="sldNum" sz="quarter" idx="11"/>
          </p:nvPr>
        </p:nvSpPr>
        <p:spPr/>
        <p:txBody>
          <a:bodyPr/>
          <a:lstStyle/>
          <a:p>
            <a:fld id="{917EFD66-1645-41EB-B541-BEF1755D8CA3}" type="slidenum">
              <a:rPr lang="fr-FR" smtClean="0"/>
              <a:t>‹N°›</a:t>
            </a:fld>
            <a:endParaRPr lang="fr-FR"/>
          </a:p>
        </p:txBody>
      </p:sp>
      <p:sp>
        <p:nvSpPr>
          <p:cNvPr id="16" name="Footer Placeholder 15"/>
          <p:cNvSpPr>
            <a:spLocks noGrp="1"/>
          </p:cNvSpPr>
          <p:nvPr>
            <p:ph type="ftr" sz="quarter" idx="12"/>
          </p:nvPr>
        </p:nvSpPr>
        <p:spPr/>
        <p:txBody>
          <a:bodyPr/>
          <a:lstStyle/>
          <a:p>
            <a:r>
              <a:rPr lang="fr-FR" smtClean="0"/>
              <a:t>www.comptecarbone.org </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2" name="Date Placeholder 11"/>
          <p:cNvSpPr>
            <a:spLocks noGrp="1"/>
          </p:cNvSpPr>
          <p:nvPr>
            <p:ph type="dt" sz="half" idx="10"/>
          </p:nvPr>
        </p:nvSpPr>
        <p:spPr/>
        <p:txBody>
          <a:bodyPr/>
          <a:lstStyle/>
          <a:p>
            <a:fld id="{84F2A89F-A108-4130-AC94-A988521B7C78}" type="datetime1">
              <a:rPr lang="fr-FR" smtClean="0"/>
              <a:t>06/12/2022</a:t>
            </a:fld>
            <a:endParaRPr lang="fr-FR"/>
          </a:p>
        </p:txBody>
      </p:sp>
      <p:sp>
        <p:nvSpPr>
          <p:cNvPr id="13" name="Slide Number Placeholder 12"/>
          <p:cNvSpPr>
            <a:spLocks noGrp="1"/>
          </p:cNvSpPr>
          <p:nvPr>
            <p:ph type="sldNum" sz="quarter" idx="11"/>
          </p:nvPr>
        </p:nvSpPr>
        <p:spPr/>
        <p:txBody>
          <a:bodyPr/>
          <a:lstStyle/>
          <a:p>
            <a:fld id="{917EFD66-1645-41EB-B541-BEF1755D8CA3}" type="slidenum">
              <a:rPr lang="fr-FR" smtClean="0"/>
              <a:t>‹N°›</a:t>
            </a:fld>
            <a:endParaRPr lang="fr-FR"/>
          </a:p>
        </p:txBody>
      </p:sp>
      <p:sp>
        <p:nvSpPr>
          <p:cNvPr id="14" name="Footer Placeholder 13"/>
          <p:cNvSpPr>
            <a:spLocks noGrp="1"/>
          </p:cNvSpPr>
          <p:nvPr>
            <p:ph type="ftr" sz="quarter" idx="12"/>
          </p:nvPr>
        </p:nvSpPr>
        <p:spPr/>
        <p:txBody>
          <a:bodyPr/>
          <a:lstStyle/>
          <a:p>
            <a:r>
              <a:rPr lang="fr-FR" smtClean="0"/>
              <a:t>www.comptecarbone.org </a:t>
            </a:r>
            <a:endParaRPr lang="fr-F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smtClean="0"/>
              <a:t>Modifiez le style du titre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88FEF05-3D03-4FC5-B7E0-DE26D508FD82}" type="datetime1">
              <a:rPr lang="fr-FR" smtClean="0"/>
              <a:t>06/12/2022</a:t>
            </a:fld>
            <a:endParaRPr lang="fr-FR"/>
          </a:p>
        </p:txBody>
      </p:sp>
      <p:sp>
        <p:nvSpPr>
          <p:cNvPr id="9" name="Slide Number Placeholder 8"/>
          <p:cNvSpPr>
            <a:spLocks noGrp="1"/>
          </p:cNvSpPr>
          <p:nvPr>
            <p:ph type="sldNum" sz="quarter" idx="11"/>
          </p:nvPr>
        </p:nvSpPr>
        <p:spPr/>
        <p:txBody>
          <a:bodyPr/>
          <a:lstStyle/>
          <a:p>
            <a:fld id="{917EFD66-1645-41EB-B541-BEF1755D8CA3}" type="slidenum">
              <a:rPr lang="fr-FR" smtClean="0"/>
              <a:t>‹N°›</a:t>
            </a:fld>
            <a:endParaRPr lang="fr-FR"/>
          </a:p>
        </p:txBody>
      </p:sp>
      <p:sp>
        <p:nvSpPr>
          <p:cNvPr id="10" name="Footer Placeholder 9"/>
          <p:cNvSpPr>
            <a:spLocks noGrp="1"/>
          </p:cNvSpPr>
          <p:nvPr>
            <p:ph type="ftr" sz="quarter" idx="12"/>
          </p:nvPr>
        </p:nvSpPr>
        <p:spPr/>
        <p:txBody>
          <a:bodyPr/>
          <a:lstStyle/>
          <a:p>
            <a:r>
              <a:rPr lang="fr-FR" smtClean="0"/>
              <a:t>www.comptecarbone.org </a:t>
            </a:r>
            <a:endParaRPr lang="fr-FR"/>
          </a:p>
        </p:txBody>
      </p:sp>
      <p:sp>
        <p:nvSpPr>
          <p:cNvPr id="11" name="Title 10"/>
          <p:cNvSpPr>
            <a:spLocks noGrp="1"/>
          </p:cNvSpPr>
          <p:nvPr>
            <p:ph type="title"/>
          </p:nvPr>
        </p:nvSpPr>
        <p:spPr/>
        <p:txBody>
          <a:bodyPr/>
          <a:lstStyle/>
          <a:p>
            <a:r>
              <a:rPr lang="fr-FR" smtClean="0"/>
              <a:t>Modifiez le style du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fr-FR" smtClean="0"/>
              <a:t>Modifiez le style du titre</a:t>
            </a:r>
            <a:endParaRPr lang="en-US" dirty="0"/>
          </a:p>
        </p:txBody>
      </p:sp>
      <p:sp>
        <p:nvSpPr>
          <p:cNvPr id="14" name="Date Placeholder 13"/>
          <p:cNvSpPr>
            <a:spLocks noGrp="1"/>
          </p:cNvSpPr>
          <p:nvPr>
            <p:ph type="dt" sz="half" idx="10"/>
          </p:nvPr>
        </p:nvSpPr>
        <p:spPr/>
        <p:txBody>
          <a:bodyPr/>
          <a:lstStyle/>
          <a:p>
            <a:fld id="{88781837-8C96-4E13-9C06-0A7CE9FCE7A6}" type="datetime1">
              <a:rPr lang="fr-FR" smtClean="0"/>
              <a:t>06/12/2022</a:t>
            </a:fld>
            <a:endParaRPr lang="fr-FR"/>
          </a:p>
        </p:txBody>
      </p:sp>
      <p:sp>
        <p:nvSpPr>
          <p:cNvPr id="15" name="Slide Number Placeholder 14"/>
          <p:cNvSpPr>
            <a:spLocks noGrp="1"/>
          </p:cNvSpPr>
          <p:nvPr>
            <p:ph type="sldNum" sz="quarter" idx="11"/>
          </p:nvPr>
        </p:nvSpPr>
        <p:spPr/>
        <p:txBody>
          <a:bodyPr/>
          <a:lstStyle/>
          <a:p>
            <a:fld id="{917EFD66-1645-41EB-B541-BEF1755D8CA3}" type="slidenum">
              <a:rPr lang="fr-FR" smtClean="0"/>
              <a:t>‹N°›</a:t>
            </a:fld>
            <a:endParaRPr lang="fr-FR"/>
          </a:p>
        </p:txBody>
      </p:sp>
      <p:sp>
        <p:nvSpPr>
          <p:cNvPr id="16" name="Footer Placeholder 15"/>
          <p:cNvSpPr>
            <a:spLocks noGrp="1"/>
          </p:cNvSpPr>
          <p:nvPr>
            <p:ph type="ftr" sz="quarter" idx="12"/>
          </p:nvPr>
        </p:nvSpPr>
        <p:spPr/>
        <p:txBody>
          <a:bodyPr/>
          <a:lstStyle/>
          <a:p>
            <a:r>
              <a:rPr lang="fr-FR" smtClean="0"/>
              <a:t>www.comptecarbone.org </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7" name="Date Placeholder 6"/>
          <p:cNvSpPr>
            <a:spLocks noGrp="1"/>
          </p:cNvSpPr>
          <p:nvPr>
            <p:ph type="dt" sz="half" idx="10"/>
          </p:nvPr>
        </p:nvSpPr>
        <p:spPr/>
        <p:txBody>
          <a:bodyPr/>
          <a:lstStyle/>
          <a:p>
            <a:fld id="{1E20DDCA-D7FB-41E9-A6F0-CC9F0A1054EC}" type="datetime1">
              <a:rPr lang="fr-FR" smtClean="0"/>
              <a:t>06/12/2022</a:t>
            </a:fld>
            <a:endParaRPr lang="fr-FR"/>
          </a:p>
        </p:txBody>
      </p:sp>
      <p:sp>
        <p:nvSpPr>
          <p:cNvPr id="8" name="Slide Number Placeholder 7"/>
          <p:cNvSpPr>
            <a:spLocks noGrp="1"/>
          </p:cNvSpPr>
          <p:nvPr>
            <p:ph type="sldNum" sz="quarter" idx="11"/>
          </p:nvPr>
        </p:nvSpPr>
        <p:spPr/>
        <p:txBody>
          <a:bodyPr/>
          <a:lstStyle/>
          <a:p>
            <a:fld id="{917EFD66-1645-41EB-B541-BEF1755D8CA3}" type="slidenum">
              <a:rPr lang="fr-FR" smtClean="0"/>
              <a:t>‹N°›</a:t>
            </a:fld>
            <a:endParaRPr lang="fr-FR"/>
          </a:p>
        </p:txBody>
      </p:sp>
      <p:sp>
        <p:nvSpPr>
          <p:cNvPr id="9" name="Footer Placeholder 8"/>
          <p:cNvSpPr>
            <a:spLocks noGrp="1"/>
          </p:cNvSpPr>
          <p:nvPr>
            <p:ph type="ftr" sz="quarter" idx="12"/>
          </p:nvPr>
        </p:nvSpPr>
        <p:spPr/>
        <p:txBody>
          <a:bodyPr/>
          <a:lstStyle/>
          <a:p>
            <a:r>
              <a:rPr lang="fr-FR" smtClean="0"/>
              <a:t>www.comptecarbone.org </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FF66F6-7F3F-43D9-9FFD-204BA7812342}" type="datetime1">
              <a:rPr lang="fr-FR" smtClean="0"/>
              <a:t>06/12/2022</a:t>
            </a:fld>
            <a:endParaRPr lang="fr-FR"/>
          </a:p>
        </p:txBody>
      </p:sp>
      <p:sp>
        <p:nvSpPr>
          <p:cNvPr id="6" name="Slide Number Placeholder 5"/>
          <p:cNvSpPr>
            <a:spLocks noGrp="1"/>
          </p:cNvSpPr>
          <p:nvPr>
            <p:ph type="sldNum" sz="quarter" idx="11"/>
          </p:nvPr>
        </p:nvSpPr>
        <p:spPr/>
        <p:txBody>
          <a:bodyPr/>
          <a:lstStyle/>
          <a:p>
            <a:fld id="{917EFD66-1645-41EB-B541-BEF1755D8CA3}" type="slidenum">
              <a:rPr lang="fr-FR" smtClean="0"/>
              <a:t>‹N°›</a:t>
            </a:fld>
            <a:endParaRPr lang="fr-FR"/>
          </a:p>
        </p:txBody>
      </p:sp>
      <p:sp>
        <p:nvSpPr>
          <p:cNvPr id="7" name="Footer Placeholder 6"/>
          <p:cNvSpPr>
            <a:spLocks noGrp="1"/>
          </p:cNvSpPr>
          <p:nvPr>
            <p:ph type="ftr" sz="quarter" idx="12"/>
          </p:nvPr>
        </p:nvSpPr>
        <p:spPr/>
        <p:txBody>
          <a:bodyPr/>
          <a:lstStyle/>
          <a:p>
            <a:r>
              <a:rPr lang="fr-FR" smtClean="0"/>
              <a:t>www.comptecarbone.org </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Date Placeholder 14"/>
          <p:cNvSpPr>
            <a:spLocks noGrp="1"/>
          </p:cNvSpPr>
          <p:nvPr>
            <p:ph type="dt" sz="half" idx="10"/>
          </p:nvPr>
        </p:nvSpPr>
        <p:spPr/>
        <p:txBody>
          <a:bodyPr/>
          <a:lstStyle/>
          <a:p>
            <a:fld id="{70DCB757-4754-4F36-98F7-B9605A6C6B60}" type="datetime1">
              <a:rPr lang="fr-FR" smtClean="0"/>
              <a:t>06/12/2022</a:t>
            </a:fld>
            <a:endParaRPr lang="fr-FR"/>
          </a:p>
        </p:txBody>
      </p:sp>
      <p:sp>
        <p:nvSpPr>
          <p:cNvPr id="16" name="Slide Number Placeholder 15"/>
          <p:cNvSpPr>
            <a:spLocks noGrp="1"/>
          </p:cNvSpPr>
          <p:nvPr>
            <p:ph type="sldNum" sz="quarter" idx="11"/>
          </p:nvPr>
        </p:nvSpPr>
        <p:spPr/>
        <p:txBody>
          <a:bodyPr/>
          <a:lstStyle/>
          <a:p>
            <a:fld id="{917EFD66-1645-41EB-B541-BEF1755D8CA3}" type="slidenum">
              <a:rPr lang="fr-FR" smtClean="0"/>
              <a:t>‹N°›</a:t>
            </a:fld>
            <a:endParaRPr lang="fr-FR"/>
          </a:p>
        </p:txBody>
      </p:sp>
      <p:sp>
        <p:nvSpPr>
          <p:cNvPr id="17" name="Footer Placeholder 16"/>
          <p:cNvSpPr>
            <a:spLocks noGrp="1"/>
          </p:cNvSpPr>
          <p:nvPr>
            <p:ph type="ftr" sz="quarter" idx="12"/>
          </p:nvPr>
        </p:nvSpPr>
        <p:spPr/>
        <p:txBody>
          <a:bodyPr/>
          <a:lstStyle/>
          <a:p>
            <a:r>
              <a:rPr lang="fr-FR" smtClean="0"/>
              <a:t>www.comptecarbone.org </a:t>
            </a:r>
            <a:endParaRPr lang="fr-FR"/>
          </a:p>
        </p:txBody>
      </p:sp>
      <p:sp>
        <p:nvSpPr>
          <p:cNvPr id="18" name="Title 17"/>
          <p:cNvSpPr>
            <a:spLocks noGrp="1"/>
          </p:cNvSpPr>
          <p:nvPr>
            <p:ph type="title"/>
          </p:nvPr>
        </p:nvSpPr>
        <p:spPr/>
        <p:txBody>
          <a:bodyPr/>
          <a:lstStyle/>
          <a:p>
            <a:r>
              <a:rPr lang="fr-FR" smtClean="0"/>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fr-FR" smtClean="0"/>
              <a:t>Modifiez le style du titre</a:t>
            </a:r>
            <a:endParaRPr lang="en-US"/>
          </a:p>
        </p:txBody>
      </p:sp>
      <p:sp>
        <p:nvSpPr>
          <p:cNvPr id="13" name="Date Placeholder 12"/>
          <p:cNvSpPr>
            <a:spLocks noGrp="1"/>
          </p:cNvSpPr>
          <p:nvPr>
            <p:ph type="dt" sz="half" idx="10"/>
          </p:nvPr>
        </p:nvSpPr>
        <p:spPr/>
        <p:txBody>
          <a:bodyPr/>
          <a:lstStyle/>
          <a:p>
            <a:fld id="{40FD1803-DF66-4875-B3EA-1A964DF00761}" type="datetime1">
              <a:rPr lang="fr-FR" smtClean="0"/>
              <a:t>06/12/2022</a:t>
            </a:fld>
            <a:endParaRPr lang="fr-FR"/>
          </a:p>
        </p:txBody>
      </p:sp>
      <p:sp>
        <p:nvSpPr>
          <p:cNvPr id="14" name="Slide Number Placeholder 13"/>
          <p:cNvSpPr>
            <a:spLocks noGrp="1"/>
          </p:cNvSpPr>
          <p:nvPr>
            <p:ph type="sldNum" sz="quarter" idx="11"/>
          </p:nvPr>
        </p:nvSpPr>
        <p:spPr/>
        <p:txBody>
          <a:bodyPr/>
          <a:lstStyle/>
          <a:p>
            <a:fld id="{917EFD66-1645-41EB-B541-BEF1755D8CA3}" type="slidenum">
              <a:rPr lang="fr-FR" smtClean="0"/>
              <a:t>‹N°›</a:t>
            </a:fld>
            <a:endParaRPr lang="fr-FR"/>
          </a:p>
        </p:txBody>
      </p:sp>
      <p:sp>
        <p:nvSpPr>
          <p:cNvPr id="15" name="Footer Placeholder 14"/>
          <p:cNvSpPr>
            <a:spLocks noGrp="1"/>
          </p:cNvSpPr>
          <p:nvPr>
            <p:ph type="ftr" sz="quarter" idx="12"/>
          </p:nvPr>
        </p:nvSpPr>
        <p:spPr/>
        <p:txBody>
          <a:bodyPr/>
          <a:lstStyle/>
          <a:p>
            <a:r>
              <a:rPr lang="fr-FR" smtClean="0"/>
              <a:t>www.comptecarbone.org </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A5E5880-4CB0-42AF-BB7B-51AE70686E53}" type="datetime1">
              <a:rPr lang="fr-FR" smtClean="0"/>
              <a:t>06/12/2022</a:t>
            </a:fld>
            <a:endParaRPr lang="fr-F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fr-FR" smtClean="0"/>
              <a:t>www.comptecarbone.org </a:t>
            </a:r>
            <a:endParaRPr lang="fr-F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17EFD66-1645-41EB-B541-BEF1755D8CA3}"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fr.wikipedia.org/wiki/Compte_carbone" TargetMode="External"/><Relationship Id="rId5" Type="http://schemas.openxmlformats.org/officeDocument/2006/relationships/hyperlink" Target="http://www.comptecarbone.or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3.jpeg"/><Relationship Id="rId4" Type="http://schemas.openxmlformats.org/officeDocument/2006/relationships/hyperlink" Target="http://www.carbometr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À carbone compté…</a:t>
            </a:r>
            <a:endParaRPr lang="fr-FR" dirty="0"/>
          </a:p>
        </p:txBody>
      </p:sp>
      <p:sp>
        <p:nvSpPr>
          <p:cNvPr id="3" name="Sous-titre 2"/>
          <p:cNvSpPr>
            <a:spLocks noGrp="1"/>
          </p:cNvSpPr>
          <p:nvPr>
            <p:ph type="subTitle" idx="1"/>
          </p:nvPr>
        </p:nvSpPr>
        <p:spPr/>
        <p:txBody>
          <a:bodyPr/>
          <a:lstStyle/>
          <a:p>
            <a:r>
              <a:rPr lang="fr-FR" dirty="0" smtClean="0"/>
              <a:t>Deux mots  sur le Compte Carbone</a:t>
            </a: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88640"/>
            <a:ext cx="1270000" cy="349250"/>
          </a:xfrm>
          <a:prstGeom prst="rect">
            <a:avLst/>
          </a:prstGeom>
        </p:spPr>
      </p:pic>
      <p:pic>
        <p:nvPicPr>
          <p:cNvPr id="7" name="Image 6"/>
          <p:cNvPicPr/>
          <p:nvPr/>
        </p:nvPicPr>
        <p:blipFill>
          <a:blip r:embed="rId4" cstate="print">
            <a:extLst>
              <a:ext uri="{28A0092B-C50C-407E-A947-70E740481C1C}">
                <a14:useLocalDpi xmlns:a14="http://schemas.microsoft.com/office/drawing/2010/main" val="0"/>
              </a:ext>
            </a:extLst>
          </a:blip>
          <a:stretch>
            <a:fillRect/>
          </a:stretch>
        </p:blipFill>
        <p:spPr>
          <a:xfrm>
            <a:off x="221359" y="208087"/>
            <a:ext cx="1129030" cy="1049020"/>
          </a:xfrm>
          <a:prstGeom prst="rect">
            <a:avLst/>
          </a:prstGeom>
        </p:spPr>
      </p:pic>
      <p:sp>
        <p:nvSpPr>
          <p:cNvPr id="5" name="ZoneTexte 4"/>
          <p:cNvSpPr txBox="1"/>
          <p:nvPr/>
        </p:nvSpPr>
        <p:spPr>
          <a:xfrm>
            <a:off x="1475656" y="188640"/>
            <a:ext cx="1944216" cy="369332"/>
          </a:xfrm>
          <a:prstGeom prst="rect">
            <a:avLst/>
          </a:prstGeom>
          <a:noFill/>
        </p:spPr>
        <p:txBody>
          <a:bodyPr wrap="square" rtlCol="0">
            <a:spAutoFit/>
          </a:bodyPr>
          <a:lstStyle/>
          <a:p>
            <a:r>
              <a:rPr lang="fr-FR" dirty="0" smtClean="0"/>
              <a:t>Assises du climat</a:t>
            </a:r>
            <a:endParaRPr lang="fr-FR" dirty="0"/>
          </a:p>
        </p:txBody>
      </p:sp>
    </p:spTree>
    <p:extLst>
      <p:ext uri="{BB962C8B-B14F-4D97-AF65-F5344CB8AC3E}">
        <p14:creationId xmlns:p14="http://schemas.microsoft.com/office/powerpoint/2010/main" val="452934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476673"/>
            <a:ext cx="8496944" cy="6120680"/>
          </a:xfrm>
        </p:spPr>
        <p:txBody>
          <a:bodyPr numCol="2">
            <a:noAutofit/>
          </a:bodyPr>
          <a:lstStyle/>
          <a:p>
            <a:pPr marL="18288" indent="0">
              <a:buNone/>
            </a:pPr>
            <a:r>
              <a:rPr lang="fr-FR" sz="1300" dirty="0">
                <a:effectLst/>
                <a:latin typeface="Arial" panose="020B0604020202020204" pitchFamily="34" charset="0"/>
                <a:cs typeface="Arial" panose="020B0604020202020204" pitchFamily="34" charset="0"/>
              </a:rPr>
              <a:t>Besoin de règles simples</a:t>
            </a:r>
          </a:p>
          <a:p>
            <a:pPr marL="475488" lvl="0" indent="-457200">
              <a:buFont typeface="+mj-lt"/>
              <a:buAutoNum type="arabicPeriod"/>
            </a:pPr>
            <a:r>
              <a:rPr lang="fr-FR" sz="1300" dirty="0">
                <a:effectLst/>
                <a:latin typeface="Arial" panose="020B0604020202020204" pitchFamily="34" charset="0"/>
                <a:cs typeface="Arial" panose="020B0604020202020204" pitchFamily="34" charset="0"/>
              </a:rPr>
              <a:t>Chaque français est doté de </a:t>
            </a:r>
            <a:r>
              <a:rPr lang="fr-FR" sz="1300" dirty="0" smtClean="0">
                <a:effectLst/>
                <a:latin typeface="Arial" panose="020B0604020202020204" pitchFamily="34" charset="0"/>
                <a:cs typeface="Arial" panose="020B0604020202020204" pitchFamily="34" charset="0"/>
              </a:rPr>
              <a:t>9 </a:t>
            </a:r>
            <a:r>
              <a:rPr lang="fr-FR" sz="1300" dirty="0">
                <a:effectLst/>
                <a:latin typeface="Arial" panose="020B0604020202020204" pitchFamily="34" charset="0"/>
                <a:cs typeface="Arial" panose="020B0604020202020204" pitchFamily="34" charset="0"/>
              </a:rPr>
              <a:t>000 points carbone </a:t>
            </a:r>
            <a:r>
              <a:rPr lang="fr-FR" sz="1300" dirty="0" smtClean="0">
                <a:effectLst/>
                <a:latin typeface="Arial" panose="020B0604020202020204" pitchFamily="34" charset="0"/>
                <a:cs typeface="Arial" panose="020B0604020202020204" pitchFamily="34" charset="0"/>
              </a:rPr>
              <a:t>(4500 </a:t>
            </a:r>
            <a:r>
              <a:rPr lang="fr-FR" sz="1300" dirty="0">
                <a:effectLst/>
                <a:latin typeface="Arial" panose="020B0604020202020204" pitchFamily="34" charset="0"/>
                <a:cs typeface="Arial" panose="020B0604020202020204" pitchFamily="34" charset="0"/>
              </a:rPr>
              <a:t>pour les moins de 18 ans) </a:t>
            </a:r>
          </a:p>
          <a:p>
            <a:pPr marL="475488" lvl="0" indent="-457200">
              <a:buFont typeface="+mj-lt"/>
              <a:buAutoNum type="arabicPeriod"/>
            </a:pPr>
            <a:r>
              <a:rPr lang="fr-FR" sz="1300" dirty="0">
                <a:effectLst/>
                <a:latin typeface="Arial" panose="020B0604020202020204" pitchFamily="34" charset="0"/>
                <a:cs typeface="Arial" panose="020B0604020202020204" pitchFamily="34" charset="0"/>
              </a:rPr>
              <a:t>Tous les commerçants étiquettent et imputent les points carbone sur les cartes de paiement.</a:t>
            </a:r>
          </a:p>
          <a:p>
            <a:pPr marL="475488" lvl="0" indent="-457200">
              <a:buFont typeface="+mj-lt"/>
              <a:buAutoNum type="arabicPeriod"/>
            </a:pPr>
            <a:r>
              <a:rPr lang="fr-FR" sz="1300" dirty="0">
                <a:effectLst/>
                <a:latin typeface="Arial" panose="020B0604020202020204" pitchFamily="34" charset="0"/>
                <a:cs typeface="Arial" panose="020B0604020202020204" pitchFamily="34" charset="0"/>
              </a:rPr>
              <a:t>Toutes les entreprises et organisations ont un registre carbone où les sorties doivent égaler les entrées en fin d’exercice, c’est ce qui permet d’étiqueter les produits et services (au début, avant d’équilibrer, le commerçant se fie à la valeur définie par l’ADEME). Les organisations qui ne vendent rien et ne peuvent recevoir de points carbone de leurs clients doivent réduire leur bilan carbone de 6% chaque année.</a:t>
            </a:r>
          </a:p>
          <a:p>
            <a:pPr marL="475488" lvl="0" indent="-457200">
              <a:buFont typeface="+mj-lt"/>
              <a:buAutoNum type="arabicPeriod"/>
            </a:pPr>
            <a:r>
              <a:rPr lang="fr-FR" sz="1300" dirty="0">
                <a:effectLst/>
                <a:latin typeface="Arial" panose="020B0604020202020204" pitchFamily="34" charset="0"/>
                <a:cs typeface="Arial" panose="020B0604020202020204" pitchFamily="34" charset="0"/>
              </a:rPr>
              <a:t>Les comptes individuels sont tenus par une Agence Carbone nationale qui est gérée paritairement avec des représentants des citoyens, des commerçants, des administrations, des syndicats et des ONG climatiques. Elle bénéficie d’une informatique robuste qui garantit la confidentialité de tous échanges.</a:t>
            </a:r>
          </a:p>
          <a:p>
            <a:pPr marL="475488" lvl="0" indent="-457200">
              <a:buFont typeface="+mj-lt"/>
              <a:buAutoNum type="arabicPeriod"/>
            </a:pPr>
            <a:r>
              <a:rPr lang="fr-FR" sz="1300" dirty="0">
                <a:effectLst/>
                <a:latin typeface="Arial" panose="020B0604020202020204" pitchFamily="34" charset="0"/>
                <a:cs typeface="Arial" panose="020B0604020202020204" pitchFamily="34" charset="0"/>
              </a:rPr>
              <a:t>Pour chaque achat qui dépasse la capacité annuelle (voiture sobre, travaux d’isolation, logement bas-carbone) est institué un compte d’étalement de la dette de carbone. On ne peut pas dépasser une imputation annuelle d’étalements de plus de 30% du quota annuel.</a:t>
            </a:r>
          </a:p>
          <a:p>
            <a:pPr marL="475488" lvl="0" indent="-457200">
              <a:buFont typeface="+mj-lt"/>
              <a:buAutoNum type="arabicPeriod"/>
            </a:pPr>
            <a:r>
              <a:rPr lang="fr-FR" sz="1300" dirty="0">
                <a:effectLst/>
                <a:latin typeface="Arial" panose="020B0604020202020204" pitchFamily="34" charset="0"/>
                <a:cs typeface="Arial" panose="020B0604020202020204" pitchFamily="34" charset="0"/>
              </a:rPr>
              <a:t>Chaque citoyen sobre peut arrondir ses fins de mois en vendant à la Bourse Régionale carbone ses excédents qui peuvent être rachetés par les gros consommateurs selon un prix fluctuant avec l’offre.</a:t>
            </a:r>
          </a:p>
          <a:p>
            <a:pPr marL="475488" lvl="0" indent="-457200">
              <a:buFont typeface="+mj-lt"/>
              <a:buAutoNum type="arabicPeriod"/>
            </a:pPr>
            <a:r>
              <a:rPr lang="fr-FR" sz="1300" dirty="0">
                <a:effectLst/>
                <a:latin typeface="Arial" panose="020B0604020202020204" pitchFamily="34" charset="0"/>
                <a:cs typeface="Arial" panose="020B0604020202020204" pitchFamily="34" charset="0"/>
              </a:rPr>
              <a:t>À chaque </a:t>
            </a:r>
            <a:r>
              <a:rPr lang="fr-FR" sz="1300" dirty="0" smtClean="0">
                <a:effectLst/>
                <a:latin typeface="Arial" panose="020B0604020202020204" pitchFamily="34" charset="0"/>
                <a:cs typeface="Arial" panose="020B0604020202020204" pitchFamily="34" charset="0"/>
              </a:rPr>
              <a:t>anniversaire le </a:t>
            </a:r>
            <a:r>
              <a:rPr lang="fr-FR" sz="1300" dirty="0">
                <a:effectLst/>
                <a:latin typeface="Arial" panose="020B0604020202020204" pitchFamily="34" charset="0"/>
                <a:cs typeface="Arial" panose="020B0604020202020204" pitchFamily="34" charset="0"/>
              </a:rPr>
              <a:t>quota de chaque français est renouvelé à une valeur de 94% de l’année précédente (la réduction de 6% chaque année étant équivalente à la réduction de 80% en 30 ans nécessitée selon le consensus scientifique). Ainsi chacun est rassuré d’être dans l’action climatique pour éviter la catastrophe.</a:t>
            </a:r>
          </a:p>
          <a:p>
            <a:pPr marL="475488" lvl="0" indent="-457200">
              <a:buFont typeface="+mj-lt"/>
              <a:buAutoNum type="arabicPeriod"/>
            </a:pPr>
            <a:r>
              <a:rPr lang="fr-FR" sz="1300" dirty="0">
                <a:effectLst/>
                <a:latin typeface="Arial" panose="020B0604020202020204" pitchFamily="34" charset="0"/>
                <a:cs typeface="Arial" panose="020B0604020202020204" pitchFamily="34" charset="0"/>
              </a:rPr>
              <a:t>Le registre carbone des entreprises est suivi par les experts-comptables et contrôlé par commissaires aux comptes et l’Agence Carbone. Les marchandises exportées sont couvertes en points carbone par l’Agence, elles doivent être décarbonées à raison de 6% par an. Les marchandises importées doivent être documentées en contenu carbone par les exportateurs, sinon l’Agence applique des valeurs extraites de la nomenclature douanière européenne en fonction des poids de matériaux et types d’énergie utilisée. Les contenus carbone importés sont portés en négatif dans le registre carbone de l’importateur.</a:t>
            </a:r>
          </a:p>
          <a:p>
            <a:pPr marL="475488" lvl="0" indent="-457200">
              <a:buFont typeface="+mj-lt"/>
              <a:buAutoNum type="arabicPeriod"/>
            </a:pPr>
            <a:r>
              <a:rPr lang="fr-FR" sz="1300" dirty="0">
                <a:effectLst/>
                <a:latin typeface="Arial" panose="020B0604020202020204" pitchFamily="34" charset="0"/>
                <a:cs typeface="Arial" panose="020B0604020202020204" pitchFamily="34" charset="0"/>
              </a:rPr>
              <a:t>Protection : tout besoin vital est couvert sans achat d’excédents. Un barème de surquotas est établi pour les situations familiales critiques en matière de carbone.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188640"/>
            <a:ext cx="1270000" cy="349250"/>
          </a:xfrm>
          <a:prstGeom prst="rect">
            <a:avLst/>
          </a:prstGeom>
        </p:spPr>
      </p:pic>
    </p:spTree>
    <p:extLst>
      <p:ext uri="{BB962C8B-B14F-4D97-AF65-F5344CB8AC3E}">
        <p14:creationId xmlns:p14="http://schemas.microsoft.com/office/powerpoint/2010/main" val="1280396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5684" y="685800"/>
            <a:ext cx="5151832" cy="3657600"/>
          </a:xfrm>
        </p:spPr>
      </p:pic>
      <p:sp>
        <p:nvSpPr>
          <p:cNvPr id="3" name="Titre 2"/>
          <p:cNvSpPr>
            <a:spLocks noGrp="1"/>
          </p:cNvSpPr>
          <p:nvPr>
            <p:ph type="title"/>
          </p:nvPr>
        </p:nvSpPr>
        <p:spPr/>
        <p:txBody>
          <a:bodyPr/>
          <a:lstStyle/>
          <a:p>
            <a:r>
              <a:rPr lang="fr-FR" dirty="0" smtClean="0"/>
              <a:t>Le compte carbone est écoféministe…</a:t>
            </a:r>
            <a:endParaRPr lang="fr-FR"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188640"/>
            <a:ext cx="1270000" cy="349250"/>
          </a:xfrm>
          <a:prstGeom prst="rect">
            <a:avLst/>
          </a:prstGeom>
        </p:spPr>
      </p:pic>
      <p:pic>
        <p:nvPicPr>
          <p:cNvPr id="5" name="Image 4"/>
          <p:cNvPicPr/>
          <p:nvPr/>
        </p:nvPicPr>
        <p:blipFill>
          <a:blip r:embed="rId5" cstate="print">
            <a:extLst>
              <a:ext uri="{28A0092B-C50C-407E-A947-70E740481C1C}">
                <a14:useLocalDpi xmlns:a14="http://schemas.microsoft.com/office/drawing/2010/main" val="0"/>
              </a:ext>
            </a:extLst>
          </a:blip>
          <a:stretch>
            <a:fillRect/>
          </a:stretch>
        </p:blipFill>
        <p:spPr>
          <a:xfrm>
            <a:off x="221359" y="291748"/>
            <a:ext cx="1129030" cy="1049020"/>
          </a:xfrm>
          <a:prstGeom prst="rect">
            <a:avLst/>
          </a:prstGeom>
        </p:spPr>
      </p:pic>
    </p:spTree>
    <p:extLst>
      <p:ext uri="{BB962C8B-B14F-4D97-AF65-F5344CB8AC3E}">
        <p14:creationId xmlns:p14="http://schemas.microsoft.com/office/powerpoint/2010/main" val="153402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5437" y="1247052"/>
            <a:ext cx="4976923" cy="2397972"/>
          </a:xfrm>
        </p:spPr>
      </p:pic>
      <p:sp>
        <p:nvSpPr>
          <p:cNvPr id="3" name="Titre 2"/>
          <p:cNvSpPr>
            <a:spLocks noGrp="1"/>
          </p:cNvSpPr>
          <p:nvPr>
            <p:ph type="title"/>
          </p:nvPr>
        </p:nvSpPr>
        <p:spPr/>
        <p:txBody>
          <a:bodyPr/>
          <a:lstStyle/>
          <a:p>
            <a:r>
              <a:rPr lang="fr-FR" dirty="0" smtClean="0"/>
              <a:t>Vers la postcroissance décarbonée</a:t>
            </a:r>
            <a:endParaRPr lang="fr-FR" dirty="0"/>
          </a:p>
        </p:txBody>
      </p:sp>
      <p:sp>
        <p:nvSpPr>
          <p:cNvPr id="5" name="ZoneTexte 4"/>
          <p:cNvSpPr txBox="1"/>
          <p:nvPr/>
        </p:nvSpPr>
        <p:spPr>
          <a:xfrm>
            <a:off x="2267744" y="548680"/>
            <a:ext cx="5256584" cy="369332"/>
          </a:xfrm>
          <a:prstGeom prst="rect">
            <a:avLst/>
          </a:prstGeom>
          <a:noFill/>
        </p:spPr>
        <p:txBody>
          <a:bodyPr wrap="square" rtlCol="0">
            <a:spAutoFit/>
          </a:bodyPr>
          <a:lstStyle/>
          <a:p>
            <a:r>
              <a:rPr lang="fr-FR" dirty="0" smtClean="0"/>
              <a:t>Les propositions de www.postcroissance.eu</a:t>
            </a:r>
            <a:endParaRPr lang="fr-FR" dirty="0"/>
          </a:p>
        </p:txBody>
      </p:sp>
      <p:sp>
        <p:nvSpPr>
          <p:cNvPr id="6" name="ZoneTexte 5"/>
          <p:cNvSpPr txBox="1"/>
          <p:nvPr/>
        </p:nvSpPr>
        <p:spPr>
          <a:xfrm>
            <a:off x="2699792" y="3645024"/>
            <a:ext cx="5328592" cy="369332"/>
          </a:xfrm>
          <a:prstGeom prst="rect">
            <a:avLst/>
          </a:prstGeom>
          <a:noFill/>
        </p:spPr>
        <p:txBody>
          <a:bodyPr wrap="square" rtlCol="0">
            <a:spAutoFit/>
          </a:bodyPr>
          <a:lstStyle/>
          <a:p>
            <a:r>
              <a:rPr lang="fr-FR" dirty="0" smtClean="0"/>
              <a:t>Comme ce projet de cinéma écologique à Troyes…</a:t>
            </a:r>
            <a:endParaRPr lang="fr-FR"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188640"/>
            <a:ext cx="1270000" cy="349250"/>
          </a:xfrm>
          <a:prstGeom prst="rect">
            <a:avLst/>
          </a:prstGeom>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221359" y="208087"/>
            <a:ext cx="1129030" cy="1049020"/>
          </a:xfrm>
          <a:prstGeom prst="rect">
            <a:avLst/>
          </a:prstGeom>
        </p:spPr>
      </p:pic>
    </p:spTree>
    <p:extLst>
      <p:ext uri="{BB962C8B-B14F-4D97-AF65-F5344CB8AC3E}">
        <p14:creationId xmlns:p14="http://schemas.microsoft.com/office/powerpoint/2010/main" val="2320211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4150" y="685800"/>
            <a:ext cx="4914900" cy="3657600"/>
          </a:xfrm>
        </p:spPr>
      </p:pic>
      <p:sp>
        <p:nvSpPr>
          <p:cNvPr id="3" name="Titre 2"/>
          <p:cNvSpPr>
            <a:spLocks noGrp="1"/>
          </p:cNvSpPr>
          <p:nvPr>
            <p:ph type="title"/>
          </p:nvPr>
        </p:nvSpPr>
        <p:spPr/>
        <p:txBody>
          <a:bodyPr/>
          <a:lstStyle/>
          <a:p>
            <a:r>
              <a:rPr lang="fr-FR" sz="3000" dirty="0" smtClean="0"/>
              <a:t>Avec le compte carbone, nous aurons pris le virage avant le point C de non-retour !</a:t>
            </a:r>
            <a:endParaRPr lang="fr-FR" sz="3000"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188640"/>
            <a:ext cx="1270000" cy="349250"/>
          </a:xfrm>
          <a:prstGeom prst="rect">
            <a:avLst/>
          </a:prstGeom>
        </p:spPr>
      </p:pic>
      <p:sp>
        <p:nvSpPr>
          <p:cNvPr id="10" name="ZoneTexte 9"/>
          <p:cNvSpPr txBox="1"/>
          <p:nvPr/>
        </p:nvSpPr>
        <p:spPr>
          <a:xfrm>
            <a:off x="2483768" y="5867980"/>
            <a:ext cx="5328592" cy="923330"/>
          </a:xfrm>
          <a:prstGeom prst="rect">
            <a:avLst/>
          </a:prstGeom>
          <a:noFill/>
        </p:spPr>
        <p:txBody>
          <a:bodyPr wrap="square" rtlCol="0">
            <a:spAutoFit/>
          </a:bodyPr>
          <a:lstStyle/>
          <a:p>
            <a:r>
              <a:rPr lang="fr-FR" dirty="0" smtClean="0"/>
              <a:t>Merci de votre attention, tous compléments sur </a:t>
            </a:r>
            <a:r>
              <a:rPr lang="fr-FR" dirty="0" smtClean="0">
                <a:hlinkClick r:id="rId5"/>
              </a:rPr>
              <a:t>www.comptecarbone.org</a:t>
            </a:r>
            <a:r>
              <a:rPr lang="fr-FR" dirty="0"/>
              <a:t> et </a:t>
            </a:r>
            <a:r>
              <a:rPr lang="fr-FR" dirty="0">
                <a:hlinkClick r:id="rId6"/>
              </a:rPr>
              <a:t>https://</a:t>
            </a:r>
            <a:r>
              <a:rPr lang="fr-FR" dirty="0" smtClean="0">
                <a:hlinkClick r:id="rId6"/>
              </a:rPr>
              <a:t>fr.wikipedia.org/wiki/Compte_carbone</a:t>
            </a:r>
            <a:r>
              <a:rPr lang="fr-FR" dirty="0" smtClean="0"/>
              <a:t>  </a:t>
            </a:r>
            <a:endParaRPr lang="fr-FR" dirty="0"/>
          </a:p>
        </p:txBody>
      </p:sp>
      <p:pic>
        <p:nvPicPr>
          <p:cNvPr id="8" name="Image 7"/>
          <p:cNvPicPr/>
          <p:nvPr/>
        </p:nvPicPr>
        <p:blipFill>
          <a:blip r:embed="rId7" cstate="print">
            <a:extLst>
              <a:ext uri="{28A0092B-C50C-407E-A947-70E740481C1C}">
                <a14:useLocalDpi xmlns:a14="http://schemas.microsoft.com/office/drawing/2010/main" val="0"/>
              </a:ext>
            </a:extLst>
          </a:blip>
          <a:stretch>
            <a:fillRect/>
          </a:stretch>
        </p:blipFill>
        <p:spPr>
          <a:xfrm>
            <a:off x="221359" y="208087"/>
            <a:ext cx="1129030" cy="1049020"/>
          </a:xfrm>
          <a:prstGeom prst="rect">
            <a:avLst/>
          </a:prstGeom>
        </p:spPr>
      </p:pic>
    </p:spTree>
    <p:extLst>
      <p:ext uri="{BB962C8B-B14F-4D97-AF65-F5344CB8AC3E}">
        <p14:creationId xmlns:p14="http://schemas.microsoft.com/office/powerpoint/2010/main" val="239378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Notre plafond carbone s’approche</a:t>
            </a:r>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88640"/>
            <a:ext cx="1270000" cy="349250"/>
          </a:xfrm>
          <a:prstGeom prst="rect">
            <a:avLst/>
          </a:prstGeom>
        </p:spPr>
      </p:pic>
      <p:pic>
        <p:nvPicPr>
          <p:cNvPr id="5" name="Espace réservé du contenu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60099" y="685800"/>
            <a:ext cx="5643002" cy="3657600"/>
          </a:xfrm>
        </p:spPr>
      </p:pic>
      <p:pic>
        <p:nvPicPr>
          <p:cNvPr id="6" name="Image 5"/>
          <p:cNvPicPr/>
          <p:nvPr/>
        </p:nvPicPr>
        <p:blipFill>
          <a:blip r:embed="rId5" cstate="print">
            <a:extLst>
              <a:ext uri="{28A0092B-C50C-407E-A947-70E740481C1C}">
                <a14:useLocalDpi xmlns:a14="http://schemas.microsoft.com/office/drawing/2010/main" val="0"/>
              </a:ext>
            </a:extLst>
          </a:blip>
          <a:stretch>
            <a:fillRect/>
          </a:stretch>
        </p:blipFill>
        <p:spPr>
          <a:xfrm>
            <a:off x="221359" y="208087"/>
            <a:ext cx="1129030" cy="1049020"/>
          </a:xfrm>
          <a:prstGeom prst="rect">
            <a:avLst/>
          </a:prstGeom>
        </p:spPr>
      </p:pic>
    </p:spTree>
    <p:extLst>
      <p:ext uri="{BB962C8B-B14F-4D97-AF65-F5344CB8AC3E}">
        <p14:creationId xmlns:p14="http://schemas.microsoft.com/office/powerpoint/2010/main" val="1210133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38128" y="685801"/>
            <a:ext cx="5391472" cy="3607295"/>
          </a:xfrm>
        </p:spPr>
        <p:txBody>
          <a:bodyPr/>
          <a:lstStyle/>
          <a:p>
            <a:r>
              <a:rPr lang="fr-FR" dirty="0" smtClean="0"/>
              <a:t>Atteindre la neutralité carbone avant que ça ne </a:t>
            </a:r>
            <a:r>
              <a:rPr lang="fr-FR" dirty="0" err="1" smtClean="0"/>
              <a:t>clashe</a:t>
            </a:r>
            <a:r>
              <a:rPr lang="fr-FR" dirty="0" smtClean="0"/>
              <a:t>, c’est donner à chacun un plafond annuel qui réduira de plus de 6% par an pour passer de 9t par personne cette année à 5t en 2030 et 2t en 2050</a:t>
            </a:r>
          </a:p>
          <a:p>
            <a:r>
              <a:rPr lang="fr-FR" dirty="0" smtClean="0"/>
              <a:t>Ce compte individuel vise à générer la demande de produits et services bas-carbone pour que les entreprises soient enfin efficaces en RESULTATS. </a:t>
            </a:r>
            <a:endParaRPr lang="fr-FR" dirty="0"/>
          </a:p>
        </p:txBody>
      </p:sp>
      <p:sp>
        <p:nvSpPr>
          <p:cNvPr id="3" name="Titre 2"/>
          <p:cNvSpPr>
            <a:spLocks noGrp="1"/>
          </p:cNvSpPr>
          <p:nvPr>
            <p:ph type="title"/>
          </p:nvPr>
        </p:nvSpPr>
        <p:spPr/>
        <p:txBody>
          <a:bodyPr/>
          <a:lstStyle/>
          <a:p>
            <a:r>
              <a:rPr lang="fr-FR" dirty="0" smtClean="0"/>
              <a:t>Un budget carbone individuel rétrécissant</a:t>
            </a: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88640"/>
            <a:ext cx="1270000" cy="34925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92696"/>
            <a:ext cx="251460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89" y="3810264"/>
            <a:ext cx="1443499" cy="26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507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99992" y="1686380"/>
            <a:ext cx="2540000" cy="1574800"/>
          </a:xfrm>
        </p:spPr>
      </p:pic>
      <p:sp>
        <p:nvSpPr>
          <p:cNvPr id="3" name="Titre 2"/>
          <p:cNvSpPr>
            <a:spLocks noGrp="1"/>
          </p:cNvSpPr>
          <p:nvPr>
            <p:ph type="title"/>
          </p:nvPr>
        </p:nvSpPr>
        <p:spPr/>
        <p:txBody>
          <a:bodyPr/>
          <a:lstStyle/>
          <a:p>
            <a:r>
              <a:rPr lang="fr-FR" dirty="0" smtClean="0"/>
              <a:t>Les points carbone portés par mes cartes bancaires</a:t>
            </a:r>
            <a:endParaRPr lang="fr-FR" dirty="0"/>
          </a:p>
        </p:txBody>
      </p:sp>
      <p:sp>
        <p:nvSpPr>
          <p:cNvPr id="5" name="ZoneTexte 4"/>
          <p:cNvSpPr txBox="1"/>
          <p:nvPr/>
        </p:nvSpPr>
        <p:spPr>
          <a:xfrm>
            <a:off x="683568" y="1484784"/>
            <a:ext cx="3377848" cy="1754326"/>
          </a:xfrm>
          <a:prstGeom prst="rect">
            <a:avLst/>
          </a:prstGeom>
          <a:noFill/>
        </p:spPr>
        <p:txBody>
          <a:bodyPr wrap="none" rtlCol="0">
            <a:spAutoFit/>
          </a:bodyPr>
          <a:lstStyle/>
          <a:p>
            <a:r>
              <a:rPr lang="fr-FR" dirty="0" smtClean="0"/>
              <a:t>Chez mon commerçant, mon</a:t>
            </a:r>
            <a:br>
              <a:rPr lang="fr-FR" dirty="0" smtClean="0"/>
            </a:br>
            <a:r>
              <a:rPr lang="fr-FR" dirty="0" smtClean="0"/>
              <a:t>paiement transporte aussi des</a:t>
            </a:r>
            <a:br>
              <a:rPr lang="fr-FR" dirty="0" smtClean="0"/>
            </a:br>
            <a:r>
              <a:rPr lang="fr-FR" dirty="0" smtClean="0"/>
              <a:t>points carbone qui vont être</a:t>
            </a:r>
          </a:p>
          <a:p>
            <a:r>
              <a:rPr lang="fr-FR" dirty="0" smtClean="0"/>
              <a:t>déduits de mon compte et </a:t>
            </a:r>
            <a:br>
              <a:rPr lang="fr-FR" dirty="0" smtClean="0"/>
            </a:br>
            <a:r>
              <a:rPr lang="fr-FR" dirty="0" smtClean="0"/>
              <a:t>transférés au commerçant pour</a:t>
            </a:r>
          </a:p>
          <a:p>
            <a:r>
              <a:rPr lang="fr-FR" dirty="0" smtClean="0"/>
              <a:t>qu’il couvre ses fournisseurs…</a:t>
            </a:r>
            <a:endParaRPr lang="fr-FR" dirty="0"/>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188640"/>
            <a:ext cx="1270000" cy="349250"/>
          </a:xfrm>
          <a:prstGeom prst="rect">
            <a:avLst/>
          </a:prstGeom>
        </p:spPr>
      </p:pic>
      <p:pic>
        <p:nvPicPr>
          <p:cNvPr id="6" name="Image 5"/>
          <p:cNvPicPr/>
          <p:nvPr/>
        </p:nvPicPr>
        <p:blipFill>
          <a:blip r:embed="rId5" cstate="print">
            <a:extLst>
              <a:ext uri="{28A0092B-C50C-407E-A947-70E740481C1C}">
                <a14:useLocalDpi xmlns:a14="http://schemas.microsoft.com/office/drawing/2010/main" val="0"/>
              </a:ext>
            </a:extLst>
          </a:blip>
          <a:stretch>
            <a:fillRect/>
          </a:stretch>
        </p:blipFill>
        <p:spPr>
          <a:xfrm>
            <a:off x="221359" y="208087"/>
            <a:ext cx="1129030" cy="1049020"/>
          </a:xfrm>
          <a:prstGeom prst="rect">
            <a:avLst/>
          </a:prstGeom>
        </p:spPr>
      </p:pic>
      <p:sp>
        <p:nvSpPr>
          <p:cNvPr id="9" name="ZoneTexte 8"/>
          <p:cNvSpPr txBox="1"/>
          <p:nvPr/>
        </p:nvSpPr>
        <p:spPr>
          <a:xfrm>
            <a:off x="1475656" y="188640"/>
            <a:ext cx="1944216" cy="369332"/>
          </a:xfrm>
          <a:prstGeom prst="rect">
            <a:avLst/>
          </a:prstGeom>
          <a:noFill/>
        </p:spPr>
        <p:txBody>
          <a:bodyPr wrap="square" rtlCol="0">
            <a:spAutoFit/>
          </a:bodyPr>
          <a:lstStyle/>
          <a:p>
            <a:r>
              <a:rPr lang="fr-FR" dirty="0" smtClean="0"/>
              <a:t>Assises du climat</a:t>
            </a:r>
            <a:endParaRPr lang="fr-FR" dirty="0"/>
          </a:p>
        </p:txBody>
      </p:sp>
    </p:spTree>
    <p:extLst>
      <p:ext uri="{BB962C8B-B14F-4D97-AF65-F5344CB8AC3E}">
        <p14:creationId xmlns:p14="http://schemas.microsoft.com/office/powerpoint/2010/main" val="46889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77240" y="4876800"/>
            <a:ext cx="7899216" cy="914400"/>
          </a:xfrm>
        </p:spPr>
        <p:txBody>
          <a:bodyPr/>
          <a:lstStyle/>
          <a:p>
            <a:r>
              <a:rPr lang="fr-FR" dirty="0" smtClean="0"/>
              <a:t>Le magasin affiche les points carbone (symbole </a:t>
            </a:r>
            <a:r>
              <a:rPr lang="el-GR" sz="5400" dirty="0" smtClean="0">
                <a:latin typeface="Cambria"/>
                <a:ea typeface="Cambria"/>
              </a:rPr>
              <a:t>ͼ</a:t>
            </a:r>
            <a:r>
              <a:rPr lang="fr-FR" dirty="0" smtClean="0">
                <a:latin typeface="Cambria"/>
                <a:ea typeface="Cambria"/>
              </a:rPr>
              <a:t> ) </a:t>
            </a:r>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88640"/>
            <a:ext cx="1270000" cy="349250"/>
          </a:xfrm>
          <a:prstGeom prst="rect">
            <a:avLst/>
          </a:prstGeom>
        </p:spPr>
      </p:pic>
      <p:sp>
        <p:nvSpPr>
          <p:cNvPr id="10" name="ZoneTexte 9"/>
          <p:cNvSpPr txBox="1"/>
          <p:nvPr/>
        </p:nvSpPr>
        <p:spPr>
          <a:xfrm>
            <a:off x="2627784" y="6165304"/>
            <a:ext cx="5843716" cy="369332"/>
          </a:xfrm>
          <a:prstGeom prst="rect">
            <a:avLst/>
          </a:prstGeom>
          <a:noFill/>
        </p:spPr>
        <p:txBody>
          <a:bodyPr wrap="none" rtlCol="0">
            <a:spAutoFit/>
          </a:bodyPr>
          <a:lstStyle/>
          <a:p>
            <a:r>
              <a:rPr lang="fr-FR" dirty="0" smtClean="0"/>
              <a:t>Vous pouvez calculer avec votre </a:t>
            </a:r>
            <a:r>
              <a:rPr lang="fr-FR" dirty="0" smtClean="0">
                <a:hlinkClick r:id="rId4"/>
              </a:rPr>
              <a:t>www.carbometre.com</a:t>
            </a:r>
            <a:r>
              <a:rPr lang="fr-FR" dirty="0" smtClean="0"/>
              <a:t> </a:t>
            </a:r>
            <a:endParaRPr lang="fr-FR" dirty="0"/>
          </a:p>
        </p:txBody>
      </p:sp>
      <p:sp>
        <p:nvSpPr>
          <p:cNvPr id="8" name="ZoneTexte 7"/>
          <p:cNvSpPr txBox="1"/>
          <p:nvPr/>
        </p:nvSpPr>
        <p:spPr>
          <a:xfrm>
            <a:off x="1475656" y="188640"/>
            <a:ext cx="1944216" cy="369332"/>
          </a:xfrm>
          <a:prstGeom prst="rect">
            <a:avLst/>
          </a:prstGeom>
          <a:noFill/>
        </p:spPr>
        <p:txBody>
          <a:bodyPr wrap="square" rtlCol="0">
            <a:spAutoFit/>
          </a:bodyPr>
          <a:lstStyle/>
          <a:p>
            <a:r>
              <a:rPr lang="fr-FR" dirty="0" smtClean="0"/>
              <a:t>Assises du climat</a:t>
            </a:r>
            <a:endParaRPr lang="fr-FR" dirty="0"/>
          </a:p>
        </p:txBody>
      </p:sp>
      <p:pic>
        <p:nvPicPr>
          <p:cNvPr id="9" name="Image 8"/>
          <p:cNvPicPr/>
          <p:nvPr/>
        </p:nvPicPr>
        <p:blipFill>
          <a:blip r:embed="rId5" cstate="print">
            <a:extLst>
              <a:ext uri="{28A0092B-C50C-407E-A947-70E740481C1C}">
                <a14:useLocalDpi xmlns:a14="http://schemas.microsoft.com/office/drawing/2010/main" val="0"/>
              </a:ext>
            </a:extLst>
          </a:blip>
          <a:stretch>
            <a:fillRect/>
          </a:stretch>
        </p:blipFill>
        <p:spPr>
          <a:xfrm>
            <a:off x="221359" y="208087"/>
            <a:ext cx="1129030" cy="1049020"/>
          </a:xfrm>
          <a:prstGeom prst="rect">
            <a:avLst/>
          </a:prstGeom>
        </p:spPr>
      </p:pic>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5856" y="505152"/>
            <a:ext cx="4104456" cy="3826529"/>
          </a:xfrm>
          <a:prstGeom prst="rect">
            <a:avLst/>
          </a:prstGeom>
        </p:spPr>
      </p:pic>
      <p:sp>
        <p:nvSpPr>
          <p:cNvPr id="4" name="Espace réservé du contenu 3"/>
          <p:cNvSpPr>
            <a:spLocks noGrp="1"/>
          </p:cNvSpPr>
          <p:nvPr>
            <p:ph idx="1"/>
          </p:nvPr>
        </p:nvSpPr>
        <p:spPr/>
        <p:txBody>
          <a:bodyPr/>
          <a:lstStyle/>
          <a:p>
            <a:endParaRPr lang="fr-FR"/>
          </a:p>
        </p:txBody>
      </p:sp>
    </p:spTree>
    <p:extLst>
      <p:ext uri="{BB962C8B-B14F-4D97-AF65-F5344CB8AC3E}">
        <p14:creationId xmlns:p14="http://schemas.microsoft.com/office/powerpoint/2010/main" val="2328295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85874" y="5445224"/>
            <a:ext cx="7543800" cy="914400"/>
          </a:xfrm>
        </p:spPr>
        <p:txBody>
          <a:bodyPr/>
          <a:lstStyle/>
          <a:p>
            <a:r>
              <a:rPr lang="fr-FR" dirty="0" smtClean="0"/>
              <a:t>Mon suivi</a:t>
            </a:r>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88640"/>
            <a:ext cx="1270000" cy="349250"/>
          </a:xfrm>
          <a:prstGeom prst="rect">
            <a:avLst/>
          </a:prstGeom>
        </p:spPr>
      </p:pic>
      <p:sp>
        <p:nvSpPr>
          <p:cNvPr id="5" name="ZoneTexte 4"/>
          <p:cNvSpPr txBox="1"/>
          <p:nvPr/>
        </p:nvSpPr>
        <p:spPr>
          <a:xfrm>
            <a:off x="1475656" y="188640"/>
            <a:ext cx="1944216" cy="369332"/>
          </a:xfrm>
          <a:prstGeom prst="rect">
            <a:avLst/>
          </a:prstGeom>
          <a:noFill/>
        </p:spPr>
        <p:txBody>
          <a:bodyPr wrap="square" rtlCol="0">
            <a:spAutoFit/>
          </a:bodyPr>
          <a:lstStyle/>
          <a:p>
            <a:r>
              <a:rPr lang="fr-FR" dirty="0" smtClean="0"/>
              <a:t>Assises du climat</a:t>
            </a:r>
            <a:endParaRPr lang="fr-FR" dirty="0"/>
          </a:p>
        </p:txBody>
      </p:sp>
      <p:pic>
        <p:nvPicPr>
          <p:cNvPr id="6" name="Image 5"/>
          <p:cNvPicPr/>
          <p:nvPr/>
        </p:nvPicPr>
        <p:blipFill>
          <a:blip r:embed="rId4" cstate="print">
            <a:extLst>
              <a:ext uri="{28A0092B-C50C-407E-A947-70E740481C1C}">
                <a14:useLocalDpi xmlns:a14="http://schemas.microsoft.com/office/drawing/2010/main" val="0"/>
              </a:ext>
            </a:extLst>
          </a:blip>
          <a:stretch>
            <a:fillRect/>
          </a:stretch>
        </p:blipFill>
        <p:spPr>
          <a:xfrm>
            <a:off x="221359" y="208087"/>
            <a:ext cx="1129030" cy="1049020"/>
          </a:xfrm>
          <a:prstGeom prst="rect">
            <a:avLst/>
          </a:prstGeom>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3610" y="710216"/>
            <a:ext cx="6462464" cy="4577579"/>
          </a:xfrm>
          <a:prstGeom prst="rect">
            <a:avLst/>
          </a:prstGeom>
        </p:spPr>
      </p:pic>
      <p:sp>
        <p:nvSpPr>
          <p:cNvPr id="8" name="Espace réservé du contenu 7"/>
          <p:cNvSpPr>
            <a:spLocks noGrp="1"/>
          </p:cNvSpPr>
          <p:nvPr>
            <p:ph idx="1"/>
          </p:nvPr>
        </p:nvSpPr>
        <p:spPr/>
        <p:txBody>
          <a:bodyPr/>
          <a:lstStyle/>
          <a:p>
            <a:endParaRPr lang="fr-FR"/>
          </a:p>
        </p:txBody>
      </p:sp>
    </p:spTree>
    <p:extLst>
      <p:ext uri="{BB962C8B-B14F-4D97-AF65-F5344CB8AC3E}">
        <p14:creationId xmlns:p14="http://schemas.microsoft.com/office/powerpoint/2010/main" val="2729223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9175" y="1231900"/>
            <a:ext cx="3244850" cy="2565400"/>
          </a:xfrm>
        </p:spPr>
      </p:pic>
      <p:sp>
        <p:nvSpPr>
          <p:cNvPr id="3" name="Titre 2"/>
          <p:cNvSpPr>
            <a:spLocks noGrp="1"/>
          </p:cNvSpPr>
          <p:nvPr>
            <p:ph type="title"/>
          </p:nvPr>
        </p:nvSpPr>
        <p:spPr>
          <a:xfrm>
            <a:off x="777240" y="4876800"/>
            <a:ext cx="7543800" cy="1576536"/>
          </a:xfrm>
        </p:spPr>
        <p:txBody>
          <a:bodyPr/>
          <a:lstStyle/>
          <a:p>
            <a:pPr algn="ctr"/>
            <a:r>
              <a:rPr lang="fr-FR" sz="4400" dirty="0" smtClean="0"/>
              <a:t>Toutes entreprises optimisent leurs contenus carbone pour continuer à vendre.</a:t>
            </a:r>
            <a:br>
              <a:rPr lang="fr-FR" sz="4400" dirty="0" smtClean="0"/>
            </a:br>
            <a:r>
              <a:rPr lang="fr-FR" sz="2400" dirty="0" smtClean="0"/>
              <a:t>Voir effet levier décrit sur www.comptecarbone.cc</a:t>
            </a:r>
            <a:endParaRPr lang="fr-FR" sz="2400"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188640"/>
            <a:ext cx="1270000" cy="349250"/>
          </a:xfrm>
          <a:prstGeom prst="rect">
            <a:avLst/>
          </a:prstGeom>
        </p:spPr>
      </p:pic>
      <p:sp>
        <p:nvSpPr>
          <p:cNvPr id="5" name="ZoneTexte 4"/>
          <p:cNvSpPr txBox="1"/>
          <p:nvPr/>
        </p:nvSpPr>
        <p:spPr>
          <a:xfrm>
            <a:off x="1475656" y="188640"/>
            <a:ext cx="1944216" cy="369332"/>
          </a:xfrm>
          <a:prstGeom prst="rect">
            <a:avLst/>
          </a:prstGeom>
          <a:noFill/>
        </p:spPr>
        <p:txBody>
          <a:bodyPr wrap="square" rtlCol="0">
            <a:spAutoFit/>
          </a:bodyPr>
          <a:lstStyle/>
          <a:p>
            <a:r>
              <a:rPr lang="fr-FR" dirty="0" smtClean="0"/>
              <a:t>Assises du climat</a:t>
            </a:r>
            <a:endParaRPr lang="fr-FR" dirty="0"/>
          </a:p>
        </p:txBody>
      </p:sp>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221359" y="208087"/>
            <a:ext cx="1129030" cy="1049020"/>
          </a:xfrm>
          <a:prstGeom prst="rect">
            <a:avLst/>
          </a:prstGeom>
        </p:spPr>
      </p:pic>
    </p:spTree>
    <p:extLst>
      <p:ext uri="{BB962C8B-B14F-4D97-AF65-F5344CB8AC3E}">
        <p14:creationId xmlns:p14="http://schemas.microsoft.com/office/powerpoint/2010/main" val="28720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1606127364"/>
              </p:ext>
            </p:extLst>
          </p:nvPr>
        </p:nvGraphicFramePr>
        <p:xfrm>
          <a:off x="2195736" y="685800"/>
          <a:ext cx="6033864" cy="37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a:spLocks noGrp="1"/>
          </p:cNvSpPr>
          <p:nvPr>
            <p:ph type="title"/>
          </p:nvPr>
        </p:nvSpPr>
        <p:spPr/>
        <p:txBody>
          <a:bodyPr/>
          <a:lstStyle/>
          <a:p>
            <a:r>
              <a:rPr lang="fr-FR" sz="3200" dirty="0" smtClean="0"/>
              <a:t>Le contenu carbone </a:t>
            </a:r>
            <a:r>
              <a:rPr lang="fr-FR" sz="3200" b="1" dirty="0" smtClean="0"/>
              <a:t>s’affine</a:t>
            </a:r>
            <a:r>
              <a:rPr lang="fr-FR" sz="3200" dirty="0" smtClean="0"/>
              <a:t> à chaque transaction entre les entreprises.</a:t>
            </a:r>
            <a:endParaRPr lang="fr-FR" sz="3200" dirty="0"/>
          </a:p>
        </p:txBody>
      </p:sp>
      <p:sp>
        <p:nvSpPr>
          <p:cNvPr id="8" name="Rectangle 7"/>
          <p:cNvSpPr/>
          <p:nvPr/>
        </p:nvSpPr>
        <p:spPr>
          <a:xfrm>
            <a:off x="611560" y="260648"/>
            <a:ext cx="3868074" cy="923330"/>
          </a:xfrm>
          <a:prstGeom prst="rect">
            <a:avLst/>
          </a:prstGeom>
        </p:spPr>
        <p:txBody>
          <a:bodyPr wrap="square">
            <a:spAutoFit/>
          </a:bodyPr>
          <a:lstStyle/>
          <a:p>
            <a:pPr lvl="0" algn="ctr"/>
            <a:r>
              <a:rPr lang="fr-FR" sz="5400" b="1" dirty="0" smtClean="0">
                <a:ln w="10541" cmpd="sng">
                  <a:solidFill>
                    <a:srgbClr val="629DD1">
                      <a:shade val="88000"/>
                      <a:satMod val="110000"/>
                    </a:srgbClr>
                  </a:solidFill>
                  <a:prstDash val="solid"/>
                </a:ln>
                <a:gradFill>
                  <a:gsLst>
                    <a:gs pos="0">
                      <a:srgbClr val="629DD1">
                        <a:tint val="40000"/>
                        <a:satMod val="250000"/>
                      </a:srgbClr>
                    </a:gs>
                    <a:gs pos="9000">
                      <a:srgbClr val="629DD1">
                        <a:tint val="52000"/>
                        <a:satMod val="300000"/>
                      </a:srgbClr>
                    </a:gs>
                    <a:gs pos="50000">
                      <a:srgbClr val="629DD1">
                        <a:shade val="20000"/>
                        <a:satMod val="300000"/>
                      </a:srgbClr>
                    </a:gs>
                    <a:gs pos="79000">
                      <a:srgbClr val="629DD1">
                        <a:tint val="52000"/>
                        <a:satMod val="300000"/>
                      </a:srgbClr>
                    </a:gs>
                    <a:gs pos="100000">
                      <a:srgbClr val="629DD1">
                        <a:tint val="40000"/>
                        <a:satMod val="250000"/>
                      </a:srgbClr>
                    </a:gs>
                  </a:gsLst>
                  <a:lin ang="5400000"/>
                </a:gradFill>
              </a:rPr>
              <a:t>Circulaire :</a:t>
            </a:r>
            <a:endParaRPr lang="fr-FR" sz="5400" b="1" dirty="0">
              <a:ln w="10541" cmpd="sng">
                <a:solidFill>
                  <a:srgbClr val="629DD1">
                    <a:shade val="88000"/>
                    <a:satMod val="110000"/>
                  </a:srgbClr>
                </a:solidFill>
                <a:prstDash val="solid"/>
              </a:ln>
              <a:gradFill>
                <a:gsLst>
                  <a:gs pos="0">
                    <a:srgbClr val="629DD1">
                      <a:tint val="40000"/>
                      <a:satMod val="250000"/>
                    </a:srgbClr>
                  </a:gs>
                  <a:gs pos="9000">
                    <a:srgbClr val="629DD1">
                      <a:tint val="52000"/>
                      <a:satMod val="300000"/>
                    </a:srgbClr>
                  </a:gs>
                  <a:gs pos="50000">
                    <a:srgbClr val="629DD1">
                      <a:shade val="20000"/>
                      <a:satMod val="300000"/>
                    </a:srgbClr>
                  </a:gs>
                  <a:gs pos="79000">
                    <a:srgbClr val="629DD1">
                      <a:tint val="52000"/>
                      <a:satMod val="300000"/>
                    </a:srgbClr>
                  </a:gs>
                  <a:gs pos="100000">
                    <a:srgbClr val="629DD1">
                      <a:tint val="40000"/>
                      <a:satMod val="250000"/>
                    </a:srgbClr>
                  </a:gs>
                </a:gsLst>
                <a:lin ang="5400000"/>
              </a:gradFill>
            </a:endParaRPr>
          </a:p>
        </p:txBody>
      </p:sp>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8344" y="188640"/>
            <a:ext cx="1270000" cy="349250"/>
          </a:xfrm>
          <a:prstGeom prst="rect">
            <a:avLst/>
          </a:prstGeom>
        </p:spPr>
      </p:pic>
    </p:spTree>
    <p:extLst>
      <p:ext uri="{BB962C8B-B14F-4D97-AF65-F5344CB8AC3E}">
        <p14:creationId xmlns:p14="http://schemas.microsoft.com/office/powerpoint/2010/main" val="333603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Des besoins de surplus, des offres d’excédents…</a:t>
            </a:r>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88640"/>
            <a:ext cx="1270000" cy="349250"/>
          </a:xfrm>
          <a:prstGeom prst="rect">
            <a:avLst/>
          </a:prstGeom>
        </p:spPr>
      </p:pic>
      <p:pic>
        <p:nvPicPr>
          <p:cNvPr id="10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44925" y="1025525"/>
            <a:ext cx="2673350" cy="297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475656" y="188640"/>
            <a:ext cx="1944216" cy="369332"/>
          </a:xfrm>
          <a:prstGeom prst="rect">
            <a:avLst/>
          </a:prstGeom>
          <a:noFill/>
        </p:spPr>
        <p:txBody>
          <a:bodyPr wrap="square" rtlCol="0">
            <a:spAutoFit/>
          </a:bodyPr>
          <a:lstStyle/>
          <a:p>
            <a:r>
              <a:rPr lang="fr-FR" dirty="0" smtClean="0"/>
              <a:t>Assises du climat</a:t>
            </a:r>
            <a:endParaRPr lang="fr-FR" dirty="0"/>
          </a:p>
        </p:txBody>
      </p:sp>
      <p:pic>
        <p:nvPicPr>
          <p:cNvPr id="6" name="Image 5"/>
          <p:cNvPicPr/>
          <p:nvPr/>
        </p:nvPicPr>
        <p:blipFill>
          <a:blip r:embed="rId5" cstate="print">
            <a:extLst>
              <a:ext uri="{28A0092B-C50C-407E-A947-70E740481C1C}">
                <a14:useLocalDpi xmlns:a14="http://schemas.microsoft.com/office/drawing/2010/main" val="0"/>
              </a:ext>
            </a:extLst>
          </a:blip>
          <a:stretch>
            <a:fillRect/>
          </a:stretch>
        </p:blipFill>
        <p:spPr>
          <a:xfrm>
            <a:off x="221359" y="208087"/>
            <a:ext cx="1129030" cy="1049020"/>
          </a:xfrm>
          <a:prstGeom prst="rect">
            <a:avLst/>
          </a:prstGeom>
        </p:spPr>
      </p:pic>
    </p:spTree>
    <p:extLst>
      <p:ext uri="{BB962C8B-B14F-4D97-AF65-F5344CB8AC3E}">
        <p14:creationId xmlns:p14="http://schemas.microsoft.com/office/powerpoint/2010/main" val="37343686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lémentaire">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19290</TotalTime>
  <Words>1306</Words>
  <Application>Microsoft Office PowerPoint</Application>
  <PresentationFormat>Affichage à l'écran (4:3)</PresentationFormat>
  <Paragraphs>69</Paragraphs>
  <Slides>13</Slides>
  <Notes>12</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Élémentaire</vt:lpstr>
      <vt:lpstr>À carbone compté…</vt:lpstr>
      <vt:lpstr>Notre plafond carbone s’approche</vt:lpstr>
      <vt:lpstr>Un budget carbone individuel rétrécissant</vt:lpstr>
      <vt:lpstr>Les points carbone portés par mes cartes bancaires</vt:lpstr>
      <vt:lpstr>Le magasin affiche les points carbone (symbole ͼ ) </vt:lpstr>
      <vt:lpstr>Mon suivi</vt:lpstr>
      <vt:lpstr>Toutes entreprises optimisent leurs contenus carbone pour continuer à vendre. Voir effet levier décrit sur www.comptecarbone.cc</vt:lpstr>
      <vt:lpstr>Le contenu carbone s’affine à chaque transaction entre les entreprises.</vt:lpstr>
      <vt:lpstr>Des besoins de surplus, des offres d’excédents…</vt:lpstr>
      <vt:lpstr>Présentation PowerPoint</vt:lpstr>
      <vt:lpstr>Le compte carbone est écoféministe…</vt:lpstr>
      <vt:lpstr>Vers la postcroissance décarbonée</vt:lpstr>
      <vt:lpstr>Avec le compte carbone, nous aurons pris le virage avant le point C de non-retour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À carbone compté…</dc:title>
  <dc:creator>Armel</dc:creator>
  <cp:lastModifiedBy>Armel</cp:lastModifiedBy>
  <cp:revision>37</cp:revision>
  <cp:lastPrinted>2020-10-20T13:21:25Z</cp:lastPrinted>
  <dcterms:created xsi:type="dcterms:W3CDTF">2020-10-06T19:06:49Z</dcterms:created>
  <dcterms:modified xsi:type="dcterms:W3CDTF">2022-12-06T09:46:05Z</dcterms:modified>
</cp:coreProperties>
</file>